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376" r:id="rId6"/>
    <p:sldId id="378" r:id="rId7"/>
    <p:sldId id="379" r:id="rId8"/>
    <p:sldId id="381" r:id="rId9"/>
    <p:sldId id="258" r:id="rId10"/>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23" autoAdjust="0"/>
    <p:restoredTop sz="94660"/>
  </p:normalViewPr>
  <p:slideViewPr>
    <p:cSldViewPr snapToGrid="0">
      <p:cViewPr varScale="1">
        <p:scale>
          <a:sx n="111" d="100"/>
          <a:sy n="111"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1A021A-88FB-4E65-81A6-7FDCCC131D4A}" type="doc">
      <dgm:prSet loTypeId="urn:microsoft.com/office/officeart/2005/8/layout/arrow5" loCatId="relationship" qsTypeId="urn:microsoft.com/office/officeart/2005/8/quickstyle/3d3" qsCatId="3D" csTypeId="urn:microsoft.com/office/officeart/2005/8/colors/accent1_2" csCatId="accent1" phldr="1"/>
      <dgm:spPr/>
      <dgm:t>
        <a:bodyPr/>
        <a:lstStyle/>
        <a:p>
          <a:endParaRPr lang="hu-HU"/>
        </a:p>
      </dgm:t>
    </dgm:pt>
    <dgm:pt modelId="{3B215C2C-5DF5-43EC-BBED-1963B0AD766F}" type="pres">
      <dgm:prSet presAssocID="{111A021A-88FB-4E65-81A6-7FDCCC131D4A}" presName="diagram" presStyleCnt="0">
        <dgm:presLayoutVars>
          <dgm:dir/>
          <dgm:resizeHandles val="exact"/>
        </dgm:presLayoutVars>
      </dgm:prSet>
      <dgm:spPr/>
    </dgm:pt>
  </dgm:ptLst>
  <dgm:cxnLst>
    <dgm:cxn modelId="{FF9376AE-CEAE-4B94-85FF-EE5CB936E2AD}" type="presOf" srcId="{111A021A-88FB-4E65-81A6-7FDCCC131D4A}" destId="{3B215C2C-5DF5-43EC-BBED-1963B0AD766F}" srcOrd="0"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p:cNvSpPr>
            <a:spLocks noGrp="1"/>
          </p:cNvSpPr>
          <p:nvPr>
            <p:ph type="dt" sz="half" idx="10"/>
          </p:nvPr>
        </p:nvSpPr>
        <p:spPr/>
        <p:txBody>
          <a:bodyPr/>
          <a:lstStyle/>
          <a:p>
            <a:fld id="{B99C9442-09DF-44E9-A2CA-084414BFA8F7}" type="datetimeFigureOut">
              <a:rPr lang="hu-HU" smtClean="0"/>
              <a:t>2022. 04. 22.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50A305B-6F05-4DFB-AF0E-D36099A903B7}" type="slidenum">
              <a:rPr lang="hu-HU" smtClean="0"/>
              <a:t>‹#›</a:t>
            </a:fld>
            <a:endParaRPr lang="hu-HU"/>
          </a:p>
        </p:txBody>
      </p:sp>
    </p:spTree>
    <p:extLst>
      <p:ext uri="{BB962C8B-B14F-4D97-AF65-F5344CB8AC3E}">
        <p14:creationId xmlns:p14="http://schemas.microsoft.com/office/powerpoint/2010/main" val="1266991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B99C9442-09DF-44E9-A2CA-084414BFA8F7}" type="datetimeFigureOut">
              <a:rPr lang="hu-HU" smtClean="0"/>
              <a:t>2022. 04. 22.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50A305B-6F05-4DFB-AF0E-D36099A903B7}" type="slidenum">
              <a:rPr lang="hu-HU" smtClean="0"/>
              <a:t>‹#›</a:t>
            </a:fld>
            <a:endParaRPr lang="hu-HU"/>
          </a:p>
        </p:txBody>
      </p:sp>
    </p:spTree>
    <p:extLst>
      <p:ext uri="{BB962C8B-B14F-4D97-AF65-F5344CB8AC3E}">
        <p14:creationId xmlns:p14="http://schemas.microsoft.com/office/powerpoint/2010/main" val="2919114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B99C9442-09DF-44E9-A2CA-084414BFA8F7}" type="datetimeFigureOut">
              <a:rPr lang="hu-HU" smtClean="0"/>
              <a:t>2022. 04. 22.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50A305B-6F05-4DFB-AF0E-D36099A903B7}" type="slidenum">
              <a:rPr lang="hu-HU" smtClean="0"/>
              <a:t>‹#›</a:t>
            </a:fld>
            <a:endParaRPr lang="hu-HU"/>
          </a:p>
        </p:txBody>
      </p:sp>
    </p:spTree>
    <p:extLst>
      <p:ext uri="{BB962C8B-B14F-4D97-AF65-F5344CB8AC3E}">
        <p14:creationId xmlns:p14="http://schemas.microsoft.com/office/powerpoint/2010/main" val="1053535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B99C9442-09DF-44E9-A2CA-084414BFA8F7}" type="datetimeFigureOut">
              <a:rPr lang="hu-HU" smtClean="0"/>
              <a:t>2022. 04. 22.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50A305B-6F05-4DFB-AF0E-D36099A903B7}" type="slidenum">
              <a:rPr lang="hu-HU" smtClean="0"/>
              <a:t>‹#›</a:t>
            </a:fld>
            <a:endParaRPr lang="hu-HU"/>
          </a:p>
        </p:txBody>
      </p:sp>
    </p:spTree>
    <p:extLst>
      <p:ext uri="{BB962C8B-B14F-4D97-AF65-F5344CB8AC3E}">
        <p14:creationId xmlns:p14="http://schemas.microsoft.com/office/powerpoint/2010/main" val="4141605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B99C9442-09DF-44E9-A2CA-084414BFA8F7}" type="datetimeFigureOut">
              <a:rPr lang="hu-HU" smtClean="0"/>
              <a:t>2022. 04. 22.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50A305B-6F05-4DFB-AF0E-D36099A903B7}" type="slidenum">
              <a:rPr lang="hu-HU" smtClean="0"/>
              <a:t>‹#›</a:t>
            </a:fld>
            <a:endParaRPr lang="hu-HU"/>
          </a:p>
        </p:txBody>
      </p:sp>
    </p:spTree>
    <p:extLst>
      <p:ext uri="{BB962C8B-B14F-4D97-AF65-F5344CB8AC3E}">
        <p14:creationId xmlns:p14="http://schemas.microsoft.com/office/powerpoint/2010/main" val="3040169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B99C9442-09DF-44E9-A2CA-084414BFA8F7}" type="datetimeFigureOut">
              <a:rPr lang="hu-HU" smtClean="0"/>
              <a:t>2022. 04. 22.</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50A305B-6F05-4DFB-AF0E-D36099A903B7}" type="slidenum">
              <a:rPr lang="hu-HU" smtClean="0"/>
              <a:t>‹#›</a:t>
            </a:fld>
            <a:endParaRPr lang="hu-HU"/>
          </a:p>
        </p:txBody>
      </p:sp>
    </p:spTree>
    <p:extLst>
      <p:ext uri="{BB962C8B-B14F-4D97-AF65-F5344CB8AC3E}">
        <p14:creationId xmlns:p14="http://schemas.microsoft.com/office/powerpoint/2010/main" val="2600057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a:t>Mintacím szerkesztése</a:t>
            </a:r>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B99C9442-09DF-44E9-A2CA-084414BFA8F7}" type="datetimeFigureOut">
              <a:rPr lang="hu-HU" smtClean="0"/>
              <a:t>2022. 04. 22.</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C50A305B-6F05-4DFB-AF0E-D36099A903B7}" type="slidenum">
              <a:rPr lang="hu-HU" smtClean="0"/>
              <a:t>‹#›</a:t>
            </a:fld>
            <a:endParaRPr lang="hu-HU"/>
          </a:p>
        </p:txBody>
      </p:sp>
    </p:spTree>
    <p:extLst>
      <p:ext uri="{BB962C8B-B14F-4D97-AF65-F5344CB8AC3E}">
        <p14:creationId xmlns:p14="http://schemas.microsoft.com/office/powerpoint/2010/main" val="612569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p>
            <a:fld id="{B99C9442-09DF-44E9-A2CA-084414BFA8F7}" type="datetimeFigureOut">
              <a:rPr lang="hu-HU" smtClean="0"/>
              <a:t>2022. 04. 22.</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C50A305B-6F05-4DFB-AF0E-D36099A903B7}" type="slidenum">
              <a:rPr lang="hu-HU" smtClean="0"/>
              <a:t>‹#›</a:t>
            </a:fld>
            <a:endParaRPr lang="hu-HU"/>
          </a:p>
        </p:txBody>
      </p:sp>
    </p:spTree>
    <p:extLst>
      <p:ext uri="{BB962C8B-B14F-4D97-AF65-F5344CB8AC3E}">
        <p14:creationId xmlns:p14="http://schemas.microsoft.com/office/powerpoint/2010/main" val="2473435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B99C9442-09DF-44E9-A2CA-084414BFA8F7}" type="datetimeFigureOut">
              <a:rPr lang="hu-HU" smtClean="0"/>
              <a:t>2022. 04. 22.</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C50A305B-6F05-4DFB-AF0E-D36099A903B7}" type="slidenum">
              <a:rPr lang="hu-HU" smtClean="0"/>
              <a:t>‹#›</a:t>
            </a:fld>
            <a:endParaRPr lang="hu-HU"/>
          </a:p>
        </p:txBody>
      </p:sp>
    </p:spTree>
    <p:extLst>
      <p:ext uri="{BB962C8B-B14F-4D97-AF65-F5344CB8AC3E}">
        <p14:creationId xmlns:p14="http://schemas.microsoft.com/office/powerpoint/2010/main" val="2740500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B99C9442-09DF-44E9-A2CA-084414BFA8F7}" type="datetimeFigureOut">
              <a:rPr lang="hu-HU" smtClean="0"/>
              <a:t>2022. 04. 22.</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50A305B-6F05-4DFB-AF0E-D36099A903B7}" type="slidenum">
              <a:rPr lang="hu-HU" smtClean="0"/>
              <a:t>‹#›</a:t>
            </a:fld>
            <a:endParaRPr lang="hu-HU"/>
          </a:p>
        </p:txBody>
      </p:sp>
    </p:spTree>
    <p:extLst>
      <p:ext uri="{BB962C8B-B14F-4D97-AF65-F5344CB8AC3E}">
        <p14:creationId xmlns:p14="http://schemas.microsoft.com/office/powerpoint/2010/main" val="4211835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B99C9442-09DF-44E9-A2CA-084414BFA8F7}" type="datetimeFigureOut">
              <a:rPr lang="hu-HU" smtClean="0"/>
              <a:t>2022. 04. 22.</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50A305B-6F05-4DFB-AF0E-D36099A903B7}" type="slidenum">
              <a:rPr lang="hu-HU" smtClean="0"/>
              <a:t>‹#›</a:t>
            </a:fld>
            <a:endParaRPr lang="hu-HU"/>
          </a:p>
        </p:txBody>
      </p:sp>
    </p:spTree>
    <p:extLst>
      <p:ext uri="{BB962C8B-B14F-4D97-AF65-F5344CB8AC3E}">
        <p14:creationId xmlns:p14="http://schemas.microsoft.com/office/powerpoint/2010/main" val="1727077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9C9442-09DF-44E9-A2CA-084414BFA8F7}" type="datetimeFigureOut">
              <a:rPr lang="hu-HU" smtClean="0"/>
              <a:t>2022. 04. 22.</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0A305B-6F05-4DFB-AF0E-D36099A903B7}" type="slidenum">
              <a:rPr lang="hu-HU" smtClean="0"/>
              <a:t>‹#›</a:t>
            </a:fld>
            <a:endParaRPr lang="hu-HU"/>
          </a:p>
        </p:txBody>
      </p:sp>
    </p:spTree>
    <p:extLst>
      <p:ext uri="{BB962C8B-B14F-4D97-AF65-F5344CB8AC3E}">
        <p14:creationId xmlns:p14="http://schemas.microsoft.com/office/powerpoint/2010/main" val="1790390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ím 1"/>
          <p:cNvSpPr>
            <a:spLocks noGrp="1"/>
          </p:cNvSpPr>
          <p:nvPr>
            <p:ph type="ctrTitle"/>
          </p:nvPr>
        </p:nvSpPr>
        <p:spPr>
          <a:xfrm>
            <a:off x="285404" y="1257300"/>
            <a:ext cx="9144000" cy="1421390"/>
          </a:xfrm>
        </p:spPr>
        <p:txBody>
          <a:bodyPr>
            <a:noAutofit/>
          </a:bodyPr>
          <a:lstStyle/>
          <a:p>
            <a:pPr lvl="0" algn="l"/>
            <a:r>
              <a:rPr lang="en-US" sz="4400" b="1" dirty="0">
                <a:solidFill>
                  <a:schemeClr val="bg1"/>
                </a:solidFill>
                <a:latin typeface="Myriad pro"/>
              </a:rPr>
              <a:t>T</a:t>
            </a:r>
            <a:r>
              <a:rPr lang="hu-HU" sz="4400" b="1" dirty="0" err="1">
                <a:solidFill>
                  <a:schemeClr val="bg1"/>
                </a:solidFill>
                <a:latin typeface="Myriad pro"/>
              </a:rPr>
              <a:t>raining</a:t>
            </a:r>
            <a:r>
              <a:rPr lang="hu-HU" sz="4400" b="1" dirty="0">
                <a:solidFill>
                  <a:schemeClr val="bg1"/>
                </a:solidFill>
                <a:latin typeface="Myriad pro"/>
              </a:rPr>
              <a:t> </a:t>
            </a:r>
            <a:r>
              <a:rPr lang="hu-HU" sz="4400" b="1" dirty="0" err="1">
                <a:solidFill>
                  <a:schemeClr val="bg1"/>
                </a:solidFill>
                <a:latin typeface="Myriad pro"/>
              </a:rPr>
              <a:t>vision</a:t>
            </a:r>
            <a:r>
              <a:rPr lang="hu-HU" sz="4400" b="1" dirty="0">
                <a:solidFill>
                  <a:schemeClr val="bg1"/>
                </a:solidFill>
                <a:latin typeface="Myriad pro"/>
              </a:rPr>
              <a:t> in </a:t>
            </a:r>
            <a:br>
              <a:rPr lang="hu-HU" sz="4400" b="1" dirty="0">
                <a:solidFill>
                  <a:schemeClr val="bg1"/>
                </a:solidFill>
                <a:latin typeface="Myriad pro"/>
              </a:rPr>
            </a:br>
            <a:r>
              <a:rPr lang="hu-HU" sz="4400" b="1" dirty="0">
                <a:solidFill>
                  <a:schemeClr val="bg1"/>
                </a:solidFill>
                <a:latin typeface="Myriad pro"/>
              </a:rPr>
              <a:t>t</a:t>
            </a:r>
            <a:r>
              <a:rPr lang="en-US" sz="4400" b="1" dirty="0">
                <a:solidFill>
                  <a:schemeClr val="bg1"/>
                </a:solidFill>
                <a:latin typeface="Myriad pro"/>
              </a:rPr>
              <a:t>he Hungarian HPC </a:t>
            </a:r>
            <a:br>
              <a:rPr lang="en-US" sz="4400" b="1" dirty="0">
                <a:solidFill>
                  <a:schemeClr val="bg1"/>
                </a:solidFill>
                <a:latin typeface="Myriad pro"/>
              </a:rPr>
            </a:br>
            <a:r>
              <a:rPr lang="en-US" sz="4400" b="1" dirty="0">
                <a:solidFill>
                  <a:schemeClr val="bg1"/>
                </a:solidFill>
                <a:latin typeface="Myriad pro"/>
              </a:rPr>
              <a:t>National Competence Center</a:t>
            </a:r>
            <a:endParaRPr lang="hu-HU" sz="4400" b="1" dirty="0">
              <a:solidFill>
                <a:schemeClr val="bg1"/>
              </a:solidFill>
              <a:latin typeface="Myriad pro"/>
              <a:sym typeface="Calibri"/>
            </a:endParaRPr>
          </a:p>
        </p:txBody>
      </p:sp>
      <p:sp>
        <p:nvSpPr>
          <p:cNvPr id="5" name="Alcím 2"/>
          <p:cNvSpPr>
            <a:spLocks noGrp="1"/>
          </p:cNvSpPr>
          <p:nvPr>
            <p:ph type="subTitle" idx="1"/>
          </p:nvPr>
        </p:nvSpPr>
        <p:spPr>
          <a:xfrm>
            <a:off x="285404" y="4002864"/>
            <a:ext cx="5534371" cy="1655762"/>
          </a:xfrm>
        </p:spPr>
        <p:txBody>
          <a:bodyPr>
            <a:normAutofit/>
          </a:bodyPr>
          <a:lstStyle/>
          <a:p>
            <a:pPr algn="l"/>
            <a:r>
              <a:rPr lang="hu-HU" b="1" dirty="0" err="1">
                <a:solidFill>
                  <a:schemeClr val="bg1"/>
                </a:solidFill>
              </a:rPr>
              <a:t>Szani</a:t>
            </a:r>
            <a:r>
              <a:rPr lang="hu-HU" b="1" dirty="0">
                <a:solidFill>
                  <a:schemeClr val="bg1"/>
                </a:solidFill>
              </a:rPr>
              <a:t> Ferenc</a:t>
            </a:r>
          </a:p>
          <a:p>
            <a:pPr algn="l"/>
            <a:r>
              <a:rPr lang="hu-HU" sz="1800" dirty="0" err="1">
                <a:solidFill>
                  <a:schemeClr val="bg1"/>
                </a:solidFill>
              </a:rPr>
              <a:t>professional</a:t>
            </a:r>
            <a:r>
              <a:rPr lang="hu-HU" sz="1800" dirty="0">
                <a:solidFill>
                  <a:schemeClr val="bg1"/>
                </a:solidFill>
              </a:rPr>
              <a:t> </a:t>
            </a:r>
            <a:r>
              <a:rPr lang="hu-HU" sz="1800" dirty="0" err="1">
                <a:solidFill>
                  <a:schemeClr val="bg1"/>
                </a:solidFill>
              </a:rPr>
              <a:t>manager</a:t>
            </a:r>
            <a:r>
              <a:rPr lang="hu-HU" sz="1800" dirty="0">
                <a:solidFill>
                  <a:schemeClr val="bg1"/>
                </a:solidFill>
              </a:rPr>
              <a:t> </a:t>
            </a:r>
            <a:r>
              <a:rPr lang="hu-HU" sz="1800" dirty="0" err="1">
                <a:solidFill>
                  <a:schemeClr val="bg1"/>
                </a:solidFill>
              </a:rPr>
              <a:t>for</a:t>
            </a:r>
            <a:r>
              <a:rPr lang="hu-HU" sz="1800" dirty="0">
                <a:solidFill>
                  <a:schemeClr val="bg1"/>
                </a:solidFill>
              </a:rPr>
              <a:t> HPC  </a:t>
            </a:r>
            <a:r>
              <a:rPr lang="hu-HU" sz="1800" dirty="0" err="1">
                <a:solidFill>
                  <a:schemeClr val="bg1"/>
                </a:solidFill>
              </a:rPr>
              <a:t>trainings</a:t>
            </a:r>
            <a:endParaRPr lang="hu-HU" sz="1800" dirty="0">
              <a:solidFill>
                <a:schemeClr val="bg1"/>
              </a:solidFill>
            </a:endParaRPr>
          </a:p>
          <a:p>
            <a:pPr lvl="0" algn="l">
              <a:lnSpc>
                <a:spcPct val="100000"/>
              </a:lnSpc>
              <a:spcBef>
                <a:spcPts val="400"/>
              </a:spcBef>
            </a:pPr>
            <a:r>
              <a:rPr lang="hu-HU" sz="1800" dirty="0">
                <a:solidFill>
                  <a:schemeClr val="bg1"/>
                </a:solidFill>
              </a:rPr>
              <a:t>    </a:t>
            </a:r>
            <a:r>
              <a:rPr lang="hu-HU" sz="1800" dirty="0" err="1">
                <a:solidFill>
                  <a:schemeClr val="bg1"/>
                </a:solidFill>
              </a:rPr>
              <a:t>szani.ferenc@kifu.gov.hu</a:t>
            </a:r>
            <a:endParaRPr lang="hu-HU" sz="1800" dirty="0">
              <a:solidFill>
                <a:schemeClr val="bg1"/>
              </a:solidFill>
            </a:endParaRPr>
          </a:p>
          <a:p>
            <a:pPr algn="l"/>
            <a:endParaRPr lang="hu-HU" sz="3200" dirty="0">
              <a:solidFill>
                <a:schemeClr val="bg1"/>
              </a:solidFill>
            </a:endParaRPr>
          </a:p>
        </p:txBody>
      </p:sp>
      <p:pic>
        <p:nvPicPr>
          <p:cNvPr id="6" name="Kép 5">
            <a:extLst>
              <a:ext uri="{FF2B5EF4-FFF2-40B4-BE49-F238E27FC236}">
                <a16:creationId xmlns:a16="http://schemas.microsoft.com/office/drawing/2014/main" id="{65A4BF0B-BC16-9441-8A1C-66C381276E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58976" y="4886436"/>
            <a:ext cx="204408" cy="139229"/>
          </a:xfrm>
          <a:prstGeom prst="rect">
            <a:avLst/>
          </a:prstGeom>
        </p:spPr>
      </p:pic>
    </p:spTree>
    <p:extLst>
      <p:ext uri="{BB962C8B-B14F-4D97-AF65-F5344CB8AC3E}">
        <p14:creationId xmlns:p14="http://schemas.microsoft.com/office/powerpoint/2010/main" val="3489424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a:extLst>
              <a:ext uri="{FF2B5EF4-FFF2-40B4-BE49-F238E27FC236}">
                <a16:creationId xmlns:a16="http://schemas.microsoft.com/office/drawing/2014/main" id="{D5716212-D6CB-42A3-8356-762BC27C19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9"/>
            <a:ext cx="4461505" cy="5253958"/>
          </a:xfrm>
          <a:prstGeom prst="rect">
            <a:avLst/>
          </a:prstGeom>
        </p:spPr>
      </p:pic>
      <p:pic>
        <p:nvPicPr>
          <p:cNvPr id="102" name="Image8" descr="Image8"/>
          <p:cNvPicPr>
            <a:picLocks noChangeAspect="1"/>
          </p:cNvPicPr>
          <p:nvPr/>
        </p:nvPicPr>
        <p:blipFill>
          <a:blip r:embed="rId3"/>
          <a:stretch>
            <a:fillRect/>
          </a:stretch>
        </p:blipFill>
        <p:spPr>
          <a:xfrm>
            <a:off x="0" y="5255317"/>
            <a:ext cx="12192000" cy="1602684"/>
          </a:xfrm>
          <a:prstGeom prst="rect">
            <a:avLst/>
          </a:prstGeom>
          <a:ln w="12700">
            <a:miter lim="400000"/>
          </a:ln>
        </p:spPr>
      </p:pic>
      <p:sp>
        <p:nvSpPr>
          <p:cNvPr id="152" name="Text Box58"/>
          <p:cNvSpPr txBox="1"/>
          <p:nvPr/>
        </p:nvSpPr>
        <p:spPr>
          <a:xfrm>
            <a:off x="954819" y="666787"/>
            <a:ext cx="5212335" cy="6451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ts val="5300"/>
              </a:lnSpc>
              <a:defRPr sz="8000" spc="8">
                <a:solidFill>
                  <a:srgbClr val="1C5B9E"/>
                </a:solidFill>
                <a:latin typeface="Barlow Bold"/>
                <a:ea typeface="Barlow Bold"/>
                <a:cs typeface="Barlow Bold"/>
                <a:sym typeface="Barlow Bold"/>
              </a:defRPr>
            </a:pPr>
            <a:endParaRPr sz="4000" dirty="0"/>
          </a:p>
        </p:txBody>
      </p:sp>
      <p:sp>
        <p:nvSpPr>
          <p:cNvPr id="153" name="Text Box59"/>
          <p:cNvSpPr txBox="1"/>
          <p:nvPr/>
        </p:nvSpPr>
        <p:spPr>
          <a:xfrm>
            <a:off x="1541332" y="1595996"/>
            <a:ext cx="6076189" cy="3947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just">
              <a:lnSpc>
                <a:spcPts val="3350"/>
              </a:lnSpc>
              <a:defRPr sz="4000" spc="-9">
                <a:solidFill>
                  <a:srgbClr val="1C5B9E"/>
                </a:solidFill>
                <a:latin typeface="Barlow Regular"/>
                <a:ea typeface="Barlow Regular"/>
                <a:cs typeface="Barlow Regular"/>
                <a:sym typeface="Barlow Regular"/>
              </a:defRPr>
            </a:pPr>
            <a:endParaRPr sz="2000" spc="-4" dirty="0"/>
          </a:p>
        </p:txBody>
      </p:sp>
      <p:pic>
        <p:nvPicPr>
          <p:cNvPr id="2" name="Kép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3131" y="818985"/>
            <a:ext cx="8214234" cy="4007992"/>
          </a:xfrm>
          <a:prstGeom prst="rect">
            <a:avLst/>
          </a:prstGeom>
        </p:spPr>
      </p:pic>
    </p:spTree>
    <p:extLst>
      <p:ext uri="{BB962C8B-B14F-4D97-AF65-F5344CB8AC3E}">
        <p14:creationId xmlns:p14="http://schemas.microsoft.com/office/powerpoint/2010/main" val="110806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130"/>
          </a:xfrm>
          <a:prstGeom prst="rect">
            <a:avLst/>
          </a:prstGeom>
        </p:spPr>
      </p:pic>
      <p:pic>
        <p:nvPicPr>
          <p:cNvPr id="102" name="Image8" descr="Image8"/>
          <p:cNvPicPr>
            <a:picLocks noChangeAspect="1"/>
          </p:cNvPicPr>
          <p:nvPr/>
        </p:nvPicPr>
        <p:blipFill>
          <a:blip r:embed="rId3"/>
          <a:stretch>
            <a:fillRect/>
          </a:stretch>
        </p:blipFill>
        <p:spPr>
          <a:xfrm>
            <a:off x="0" y="5255317"/>
            <a:ext cx="12192000" cy="1602684"/>
          </a:xfrm>
          <a:prstGeom prst="rect">
            <a:avLst/>
          </a:prstGeom>
          <a:ln w="12700">
            <a:miter lim="400000"/>
          </a:ln>
        </p:spPr>
      </p:pic>
      <p:sp>
        <p:nvSpPr>
          <p:cNvPr id="152" name="Text Box58"/>
          <p:cNvSpPr txBox="1"/>
          <p:nvPr/>
        </p:nvSpPr>
        <p:spPr>
          <a:xfrm>
            <a:off x="954819" y="666787"/>
            <a:ext cx="5212335" cy="6451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ts val="5300"/>
              </a:lnSpc>
              <a:defRPr sz="8000" spc="8">
                <a:solidFill>
                  <a:srgbClr val="1C5B9E"/>
                </a:solidFill>
                <a:latin typeface="Barlow Bold"/>
                <a:ea typeface="Barlow Bold"/>
                <a:cs typeface="Barlow Bold"/>
                <a:sym typeface="Barlow Bold"/>
              </a:defRPr>
            </a:pPr>
            <a:endParaRPr sz="4000" dirty="0"/>
          </a:p>
        </p:txBody>
      </p:sp>
      <p:sp>
        <p:nvSpPr>
          <p:cNvPr id="153" name="Text Box59"/>
          <p:cNvSpPr txBox="1"/>
          <p:nvPr/>
        </p:nvSpPr>
        <p:spPr>
          <a:xfrm>
            <a:off x="1541332" y="1595996"/>
            <a:ext cx="6076189" cy="3947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just">
              <a:lnSpc>
                <a:spcPts val="3350"/>
              </a:lnSpc>
              <a:defRPr sz="4000" spc="-9">
                <a:solidFill>
                  <a:srgbClr val="1C5B9E"/>
                </a:solidFill>
                <a:latin typeface="Barlow Regular"/>
                <a:ea typeface="Barlow Regular"/>
                <a:cs typeface="Barlow Regular"/>
                <a:sym typeface="Barlow Regular"/>
              </a:defRPr>
            </a:pPr>
            <a:endParaRPr sz="2000" spc="-4" dirty="0"/>
          </a:p>
        </p:txBody>
      </p:sp>
    </p:spTree>
    <p:extLst>
      <p:ext uri="{BB962C8B-B14F-4D97-AF65-F5344CB8AC3E}">
        <p14:creationId xmlns:p14="http://schemas.microsoft.com/office/powerpoint/2010/main" val="4138139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053" y="0"/>
            <a:ext cx="10841895" cy="5255317"/>
          </a:xfrm>
          <a:prstGeom prst="rect">
            <a:avLst/>
          </a:prstGeom>
        </p:spPr>
      </p:pic>
      <p:pic>
        <p:nvPicPr>
          <p:cNvPr id="102" name="Image8" descr="Image8"/>
          <p:cNvPicPr>
            <a:picLocks noChangeAspect="1"/>
          </p:cNvPicPr>
          <p:nvPr/>
        </p:nvPicPr>
        <p:blipFill>
          <a:blip r:embed="rId3"/>
          <a:stretch>
            <a:fillRect/>
          </a:stretch>
        </p:blipFill>
        <p:spPr>
          <a:xfrm>
            <a:off x="0" y="5255317"/>
            <a:ext cx="12192000" cy="1602684"/>
          </a:xfrm>
          <a:prstGeom prst="rect">
            <a:avLst/>
          </a:prstGeom>
          <a:ln w="12700">
            <a:miter lim="400000"/>
          </a:ln>
        </p:spPr>
      </p:pic>
      <p:sp>
        <p:nvSpPr>
          <p:cNvPr id="152" name="Text Box58"/>
          <p:cNvSpPr txBox="1"/>
          <p:nvPr/>
        </p:nvSpPr>
        <p:spPr>
          <a:xfrm>
            <a:off x="954819" y="666787"/>
            <a:ext cx="5212335" cy="6451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ts val="5300"/>
              </a:lnSpc>
              <a:defRPr sz="8000" spc="8">
                <a:solidFill>
                  <a:srgbClr val="1C5B9E"/>
                </a:solidFill>
                <a:latin typeface="Barlow Bold"/>
                <a:ea typeface="Barlow Bold"/>
                <a:cs typeface="Barlow Bold"/>
                <a:sym typeface="Barlow Bold"/>
              </a:defRPr>
            </a:pPr>
            <a:endParaRPr sz="4000" dirty="0"/>
          </a:p>
        </p:txBody>
      </p:sp>
      <p:sp>
        <p:nvSpPr>
          <p:cNvPr id="153" name="Text Box59"/>
          <p:cNvSpPr txBox="1"/>
          <p:nvPr/>
        </p:nvSpPr>
        <p:spPr>
          <a:xfrm>
            <a:off x="1541332" y="1595996"/>
            <a:ext cx="6076189" cy="3947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just">
              <a:lnSpc>
                <a:spcPts val="3350"/>
              </a:lnSpc>
              <a:defRPr sz="4000" spc="-9">
                <a:solidFill>
                  <a:srgbClr val="1C5B9E"/>
                </a:solidFill>
                <a:latin typeface="Barlow Regular"/>
                <a:ea typeface="Barlow Regular"/>
                <a:cs typeface="Barlow Regular"/>
                <a:sym typeface="Barlow Regular"/>
              </a:defRPr>
            </a:pPr>
            <a:endParaRPr sz="2000" spc="-4" dirty="0"/>
          </a:p>
        </p:txBody>
      </p:sp>
      <p:graphicFrame>
        <p:nvGraphicFramePr>
          <p:cNvPr id="2" name="Diagram 1">
            <a:extLst>
              <a:ext uri="{FF2B5EF4-FFF2-40B4-BE49-F238E27FC236}">
                <a16:creationId xmlns:a16="http://schemas.microsoft.com/office/drawing/2014/main" id="{CA28BDD1-FBF1-4E76-B7FF-969C1293417B}"/>
              </a:ext>
            </a:extLst>
          </p:cNvPr>
          <p:cNvGraphicFramePr/>
          <p:nvPr>
            <p:extLst/>
          </p:nvPr>
        </p:nvGraphicFramePr>
        <p:xfrm>
          <a:off x="218889" y="93306"/>
          <a:ext cx="11896530" cy="51620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zövegdoboz 3"/>
          <p:cNvSpPr txBox="1"/>
          <p:nvPr/>
        </p:nvSpPr>
        <p:spPr>
          <a:xfrm>
            <a:off x="2227004" y="2079216"/>
            <a:ext cx="3429000" cy="14311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2860" tIns="22860" rIns="22860" bIns="22860" numCol="1" spcCol="38100" rtlCol="0" anchor="t">
            <a:spAutoFit/>
          </a:bodyPr>
          <a:lstStyle/>
          <a:p>
            <a:pPr lvl="0" algn="ctr"/>
            <a:r>
              <a:rPr lang="en-US" dirty="0">
                <a:solidFill>
                  <a:schemeClr val="bg1"/>
                </a:solidFill>
                <a:latin typeface="Myriad pro"/>
              </a:rPr>
              <a:t>Managed by the KIFÜ, the Hungarian HPC NCC can become a modern scientific HUB, adapting to the needs of the modern age </a:t>
            </a:r>
            <a:endParaRPr lang="hu-HU" dirty="0">
              <a:solidFill>
                <a:schemeClr val="bg1"/>
              </a:solidFill>
              <a:latin typeface="Myriad pro"/>
            </a:endParaRPr>
          </a:p>
          <a:p>
            <a:pPr algn="ctr" defTabSz="457200" hangingPunct="0"/>
            <a:endParaRPr lang="hu-HU" dirty="0">
              <a:solidFill>
                <a:schemeClr val="bg1"/>
              </a:solidFill>
              <a:latin typeface="Myriad pro"/>
              <a:sym typeface="Calibri"/>
            </a:endParaRPr>
          </a:p>
        </p:txBody>
      </p:sp>
      <p:sp>
        <p:nvSpPr>
          <p:cNvPr id="5" name="Szövegdoboz 4"/>
          <p:cNvSpPr txBox="1"/>
          <p:nvPr/>
        </p:nvSpPr>
        <p:spPr>
          <a:xfrm>
            <a:off x="8699060" y="1790953"/>
            <a:ext cx="2617559" cy="25083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2860" tIns="22860" rIns="22860" bIns="22860" numCol="1" spcCol="38100" rtlCol="0" anchor="t">
            <a:spAutoFit/>
          </a:bodyPr>
          <a:lstStyle/>
          <a:p>
            <a:pPr lvl="0" algn="ctr"/>
            <a:r>
              <a:rPr lang="en-US" sz="1600" b="1" dirty="0">
                <a:solidFill>
                  <a:schemeClr val="bg1"/>
                </a:solidFill>
                <a:latin typeface="Myriad pro"/>
              </a:rPr>
              <a:t>The KIFÜ Linking the knowledge and the needs of the academic sector with the knowledge and the needs of the industrial sector and creating the right environment ensure open resources at serving the digitalization in Hungary</a:t>
            </a:r>
            <a:endParaRPr lang="hu-HU" sz="1600" b="1" dirty="0">
              <a:solidFill>
                <a:schemeClr val="bg1"/>
              </a:solidFill>
              <a:latin typeface="Myriad pro"/>
            </a:endParaRPr>
          </a:p>
          <a:p>
            <a:pPr algn="ctr" defTabSz="457200" hangingPunct="0"/>
            <a:endParaRPr lang="hu-HU" sz="1600" dirty="0">
              <a:solidFill>
                <a:schemeClr val="bg1"/>
              </a:solidFill>
              <a:latin typeface="Myriad pro"/>
              <a:sym typeface="Calibri"/>
            </a:endParaRPr>
          </a:p>
        </p:txBody>
      </p:sp>
      <p:sp>
        <p:nvSpPr>
          <p:cNvPr id="6" name="Szövegdoboz 5"/>
          <p:cNvSpPr txBox="1"/>
          <p:nvPr/>
        </p:nvSpPr>
        <p:spPr>
          <a:xfrm>
            <a:off x="2426677" y="4281854"/>
            <a:ext cx="2787162" cy="7232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2860" tIns="22860" rIns="22860" bIns="22860" numCol="1" spcCol="38100" rtlCol="0" anchor="t">
            <a:spAutoFit/>
          </a:bodyPr>
          <a:lstStyle/>
          <a:p>
            <a:pPr algn="ctr"/>
            <a:r>
              <a:rPr lang="hu-HU" sz="4400" b="1" dirty="0">
                <a:solidFill>
                  <a:schemeClr val="bg1"/>
                </a:solidFill>
                <a:latin typeface="Myriad pro"/>
              </a:rPr>
              <a:t>VISION</a:t>
            </a:r>
            <a:endParaRPr lang="hu-HU" sz="4400" dirty="0">
              <a:solidFill>
                <a:schemeClr val="bg1"/>
              </a:solidFill>
              <a:latin typeface="Myriad pro"/>
              <a:sym typeface="Calibri"/>
            </a:endParaRPr>
          </a:p>
        </p:txBody>
      </p:sp>
      <p:sp>
        <p:nvSpPr>
          <p:cNvPr id="10" name="Szövegdoboz 9"/>
          <p:cNvSpPr txBox="1"/>
          <p:nvPr/>
        </p:nvSpPr>
        <p:spPr>
          <a:xfrm>
            <a:off x="8073293" y="4281854"/>
            <a:ext cx="2787162" cy="7232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2860" tIns="22860" rIns="22860" bIns="22860" numCol="1" spcCol="38100" rtlCol="0" anchor="t">
            <a:spAutoFit/>
          </a:bodyPr>
          <a:lstStyle/>
          <a:p>
            <a:pPr algn="ctr"/>
            <a:r>
              <a:rPr lang="hu-HU" sz="4400" b="1" dirty="0">
                <a:solidFill>
                  <a:schemeClr val="bg1"/>
                </a:solidFill>
                <a:latin typeface="Myriad pro"/>
              </a:rPr>
              <a:t>MISSION</a:t>
            </a:r>
            <a:endParaRPr lang="hu-HU" sz="4400" dirty="0">
              <a:solidFill>
                <a:schemeClr val="bg1"/>
              </a:solidFill>
              <a:latin typeface="Myriad pro"/>
              <a:sym typeface="Calibri"/>
            </a:endParaRPr>
          </a:p>
        </p:txBody>
      </p:sp>
    </p:spTree>
    <p:extLst>
      <p:ext uri="{BB962C8B-B14F-4D97-AF65-F5344CB8AC3E}">
        <p14:creationId xmlns:p14="http://schemas.microsoft.com/office/powerpoint/2010/main" val="3451454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artalom helye 2"/>
          <p:cNvSpPr txBox="1">
            <a:spLocks/>
          </p:cNvSpPr>
          <p:nvPr/>
        </p:nvSpPr>
        <p:spPr>
          <a:xfrm>
            <a:off x="-232914" y="347991"/>
            <a:ext cx="12192000" cy="6889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sz="4000" b="1" spc="8" dirty="0">
                <a:solidFill>
                  <a:schemeClr val="bg1"/>
                </a:solidFill>
                <a:cs typeface="Calibri"/>
              </a:rPr>
              <a:t>TRAINING PLAN 2022</a:t>
            </a:r>
            <a:endParaRPr lang="hu-HU" sz="4000" dirty="0"/>
          </a:p>
        </p:txBody>
      </p:sp>
      <p:graphicFrame>
        <p:nvGraphicFramePr>
          <p:cNvPr id="8" name="Táblázat 7">
            <a:extLst>
              <a:ext uri="{FF2B5EF4-FFF2-40B4-BE49-F238E27FC236}">
                <a16:creationId xmlns:a16="http://schemas.microsoft.com/office/drawing/2014/main" id="{42238FDF-8AEC-4848-912C-B7C0BC7E3DAC}"/>
              </a:ext>
            </a:extLst>
          </p:cNvPr>
          <p:cNvGraphicFramePr>
            <a:graphicFrameLocks noGrp="1"/>
          </p:cNvGraphicFramePr>
          <p:nvPr>
            <p:extLst>
              <p:ext uri="{D42A27DB-BD31-4B8C-83A1-F6EECF244321}">
                <p14:modId xmlns:p14="http://schemas.microsoft.com/office/powerpoint/2010/main" val="3963589848"/>
              </p:ext>
            </p:extLst>
          </p:nvPr>
        </p:nvGraphicFramePr>
        <p:xfrm>
          <a:off x="3089693" y="1121434"/>
          <a:ext cx="5546786" cy="3833578"/>
        </p:xfrm>
        <a:graphic>
          <a:graphicData uri="http://schemas.openxmlformats.org/drawingml/2006/table">
            <a:tbl>
              <a:tblPr firstRow="1" bandRow="1">
                <a:tableStyleId>{5C22544A-7EE6-4342-B048-85BDC9FD1C3A}</a:tableStyleId>
              </a:tblPr>
              <a:tblGrid>
                <a:gridCol w="3364303">
                  <a:extLst>
                    <a:ext uri="{9D8B030D-6E8A-4147-A177-3AD203B41FA5}">
                      <a16:colId xmlns:a16="http://schemas.microsoft.com/office/drawing/2014/main" val="4043609854"/>
                    </a:ext>
                  </a:extLst>
                </a:gridCol>
                <a:gridCol w="2182483">
                  <a:extLst>
                    <a:ext uri="{9D8B030D-6E8A-4147-A177-3AD203B41FA5}">
                      <a16:colId xmlns:a16="http://schemas.microsoft.com/office/drawing/2014/main" val="246192817"/>
                    </a:ext>
                  </a:extLst>
                </a:gridCol>
              </a:tblGrid>
              <a:tr h="377737">
                <a:tc>
                  <a:txBody>
                    <a:bodyPr/>
                    <a:lstStyle/>
                    <a:p>
                      <a:pPr algn="ctr" fontAlgn="ctr"/>
                      <a:r>
                        <a:rPr lang="hu-HU" sz="1600" b="1" i="0" u="none" strike="noStrike" dirty="0" err="1">
                          <a:solidFill>
                            <a:srgbClr val="000000"/>
                          </a:solidFill>
                          <a:effectLst/>
                          <a:latin typeface="Myriad pro"/>
                        </a:rPr>
                        <a:t>Training</a:t>
                      </a:r>
                      <a:r>
                        <a:rPr lang="hu-HU" sz="1600" b="1" i="0" u="none" strike="noStrike" dirty="0">
                          <a:solidFill>
                            <a:srgbClr val="000000"/>
                          </a:solidFill>
                          <a:effectLst/>
                          <a:latin typeface="Myriad pro"/>
                        </a:rPr>
                        <a:t> </a:t>
                      </a:r>
                      <a:r>
                        <a:rPr lang="hu-HU" sz="1600" b="1" i="0" u="none" strike="noStrike" dirty="0" err="1">
                          <a:solidFill>
                            <a:srgbClr val="000000"/>
                          </a:solidFill>
                          <a:effectLst/>
                          <a:latin typeface="Myriad pro"/>
                        </a:rPr>
                        <a:t>event</a:t>
                      </a:r>
                      <a:endParaRPr lang="hu-HU" sz="1600" b="1" i="0" u="none" strike="noStrike" dirty="0">
                        <a:solidFill>
                          <a:srgbClr val="000000"/>
                        </a:solidFill>
                        <a:effectLst/>
                        <a:latin typeface="Myriad pro"/>
                      </a:endParaRPr>
                    </a:p>
                  </a:txBody>
                  <a:tcPr marL="9525" marR="9525" marT="9525" marB="0" anchor="ctr"/>
                </a:tc>
                <a:tc>
                  <a:txBody>
                    <a:bodyPr/>
                    <a:lstStyle/>
                    <a:p>
                      <a:pPr algn="ctr" fontAlgn="ctr"/>
                      <a:r>
                        <a:rPr lang="hu-HU" sz="1600" b="1" i="0" u="none" strike="noStrike" dirty="0" err="1">
                          <a:solidFill>
                            <a:srgbClr val="000000"/>
                          </a:solidFill>
                          <a:effectLst/>
                          <a:latin typeface="Myriad pro"/>
                        </a:rPr>
                        <a:t>Level</a:t>
                      </a:r>
                      <a:endParaRPr lang="hu-HU" sz="1600" b="1" i="0" u="none" strike="noStrike" dirty="0">
                        <a:solidFill>
                          <a:srgbClr val="000000"/>
                        </a:solidFill>
                        <a:effectLst/>
                        <a:latin typeface="Myriad pro"/>
                      </a:endParaRPr>
                    </a:p>
                  </a:txBody>
                  <a:tcPr marL="9525" marR="9525" marT="9525" marB="0" anchor="ctr"/>
                </a:tc>
                <a:extLst>
                  <a:ext uri="{0D108BD9-81ED-4DB2-BD59-A6C34878D82A}">
                    <a16:rowId xmlns:a16="http://schemas.microsoft.com/office/drawing/2014/main" val="197079828"/>
                  </a:ext>
                </a:extLst>
              </a:tr>
              <a:tr h="43527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hu-HU" sz="1400" b="1" i="0" u="none" strike="noStrike" dirty="0" err="1">
                          <a:solidFill>
                            <a:srgbClr val="000000"/>
                          </a:solidFill>
                          <a:effectLst/>
                          <a:latin typeface="Myriad pro"/>
                        </a:rPr>
                        <a:t>Introduction</a:t>
                      </a:r>
                      <a:r>
                        <a:rPr lang="hu-HU" sz="1400" b="1" i="0" u="none" strike="noStrike" dirty="0">
                          <a:solidFill>
                            <a:srgbClr val="000000"/>
                          </a:solidFill>
                          <a:effectLst/>
                          <a:latin typeface="Myriad pro"/>
                        </a:rPr>
                        <a:t> </a:t>
                      </a:r>
                      <a:r>
                        <a:rPr lang="hu-HU" sz="1400" b="1" i="0" u="none" strike="noStrike" dirty="0" err="1">
                          <a:solidFill>
                            <a:srgbClr val="000000"/>
                          </a:solidFill>
                          <a:effectLst/>
                          <a:latin typeface="Myriad pro"/>
                        </a:rPr>
                        <a:t>to</a:t>
                      </a:r>
                      <a:r>
                        <a:rPr lang="hu-HU" sz="1400" b="1" i="0" u="none" strike="noStrike" dirty="0">
                          <a:solidFill>
                            <a:srgbClr val="000000"/>
                          </a:solidFill>
                          <a:effectLst/>
                          <a:latin typeface="Myriad pro"/>
                        </a:rPr>
                        <a:t> HPC Workshop </a:t>
                      </a:r>
                    </a:p>
                    <a:p>
                      <a:pPr algn="ctr" fontAlgn="ctr"/>
                      <a:endParaRPr lang="hu-HU" sz="1400" b="1" i="0" u="none" strike="noStrike" dirty="0">
                        <a:solidFill>
                          <a:srgbClr val="000000"/>
                        </a:solidFill>
                        <a:effectLst/>
                        <a:latin typeface="Myriad pro"/>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hu-HU" sz="1400" b="0" i="0" u="none" strike="noStrike" dirty="0" err="1">
                          <a:solidFill>
                            <a:srgbClr val="000000"/>
                          </a:solidFill>
                          <a:effectLst/>
                          <a:latin typeface="Myriad pro"/>
                        </a:rPr>
                        <a:t>Beginner</a:t>
                      </a:r>
                      <a:endParaRPr lang="hu-HU" sz="1400" b="0" i="0" u="none" strike="noStrike" dirty="0">
                        <a:solidFill>
                          <a:srgbClr val="000000"/>
                        </a:solidFill>
                        <a:effectLst/>
                        <a:latin typeface="Myriad pro"/>
                      </a:endParaRPr>
                    </a:p>
                    <a:p>
                      <a:pPr algn="ctr" fontAlgn="ctr"/>
                      <a:endParaRPr lang="hu-HU" sz="1400" b="0" i="0" u="none" strike="noStrike" dirty="0">
                        <a:solidFill>
                          <a:srgbClr val="000000"/>
                        </a:solidFill>
                        <a:effectLst/>
                        <a:latin typeface="Myriad pro"/>
                      </a:endParaRPr>
                    </a:p>
                  </a:txBody>
                  <a:tcPr marL="9525" marR="9525" marT="9525" marB="0" anchor="ctr"/>
                </a:tc>
                <a:extLst>
                  <a:ext uri="{0D108BD9-81ED-4DB2-BD59-A6C34878D82A}">
                    <a16:rowId xmlns:a16="http://schemas.microsoft.com/office/drawing/2014/main" val="1839024516"/>
                  </a:ext>
                </a:extLst>
              </a:tr>
              <a:tr h="395522">
                <a:tc>
                  <a:txBody>
                    <a:bodyPr/>
                    <a:lstStyle/>
                    <a:p>
                      <a:pPr algn="ctr" fontAlgn="ctr"/>
                      <a:r>
                        <a:rPr lang="hu-HU" sz="1400" b="1" i="0" u="none" strike="noStrike" dirty="0" err="1">
                          <a:solidFill>
                            <a:srgbClr val="000000"/>
                          </a:solidFill>
                          <a:effectLst/>
                          <a:latin typeface="Myriad pro"/>
                        </a:rPr>
                        <a:t>Introduction</a:t>
                      </a:r>
                      <a:r>
                        <a:rPr lang="hu-HU" sz="1400" b="1" i="0" u="none" strike="noStrike" dirty="0">
                          <a:solidFill>
                            <a:srgbClr val="000000"/>
                          </a:solidFill>
                          <a:effectLst/>
                          <a:latin typeface="Myriad pro"/>
                        </a:rPr>
                        <a:t> </a:t>
                      </a:r>
                      <a:r>
                        <a:rPr lang="hu-HU" sz="1400" b="1" i="0" u="none" strike="noStrike" dirty="0" err="1">
                          <a:solidFill>
                            <a:srgbClr val="000000"/>
                          </a:solidFill>
                          <a:effectLst/>
                          <a:latin typeface="Myriad pro"/>
                        </a:rPr>
                        <a:t>to</a:t>
                      </a:r>
                      <a:r>
                        <a:rPr lang="hu-HU" sz="1400" b="1" i="0" u="none" strike="noStrike" dirty="0">
                          <a:solidFill>
                            <a:srgbClr val="000000"/>
                          </a:solidFill>
                          <a:effectLst/>
                          <a:latin typeface="Myriad pro"/>
                        </a:rPr>
                        <a:t> HPC</a:t>
                      </a:r>
                    </a:p>
                  </a:txBody>
                  <a:tcPr marL="9525" marR="9525" marT="9525" marB="0" anchor="ctr"/>
                </a:tc>
                <a:tc>
                  <a:txBody>
                    <a:bodyPr/>
                    <a:lstStyle/>
                    <a:p>
                      <a:pPr algn="ctr" fontAlgn="ctr"/>
                      <a:r>
                        <a:rPr lang="hu-HU" sz="1400" b="0" i="0" u="none" strike="noStrike" dirty="0" err="1">
                          <a:solidFill>
                            <a:srgbClr val="000000"/>
                          </a:solidFill>
                          <a:effectLst/>
                          <a:latin typeface="Myriad pro"/>
                        </a:rPr>
                        <a:t>Beginner</a:t>
                      </a:r>
                      <a:endParaRPr lang="hu-HU" sz="1400" b="0" i="0" u="none" strike="noStrike" dirty="0">
                        <a:solidFill>
                          <a:srgbClr val="000000"/>
                        </a:solidFill>
                        <a:effectLst/>
                        <a:latin typeface="Myriad pro"/>
                      </a:endParaRPr>
                    </a:p>
                  </a:txBody>
                  <a:tcPr marL="9525" marR="9525" marT="9525" marB="0" anchor="ctr"/>
                </a:tc>
                <a:extLst>
                  <a:ext uri="{0D108BD9-81ED-4DB2-BD59-A6C34878D82A}">
                    <a16:rowId xmlns:a16="http://schemas.microsoft.com/office/drawing/2014/main" val="1453056581"/>
                  </a:ext>
                </a:extLst>
              </a:tr>
              <a:tr h="301492">
                <a:tc>
                  <a:txBody>
                    <a:bodyPr/>
                    <a:lstStyle/>
                    <a:p>
                      <a:pPr algn="ctr" fontAlgn="ctr"/>
                      <a:r>
                        <a:rPr lang="hu-HU" sz="1400" b="1" i="0" u="none" strike="noStrike" dirty="0" err="1">
                          <a:solidFill>
                            <a:srgbClr val="000000"/>
                          </a:solidFill>
                          <a:effectLst/>
                          <a:latin typeface="Myriad pro"/>
                        </a:rPr>
                        <a:t>OpenMP</a:t>
                      </a:r>
                      <a:endParaRPr lang="hu-HU" sz="1400" b="1" i="0" u="none" strike="noStrike" dirty="0">
                        <a:solidFill>
                          <a:srgbClr val="000000"/>
                        </a:solidFill>
                        <a:effectLst/>
                        <a:latin typeface="Myriad pro"/>
                      </a:endParaRPr>
                    </a:p>
                  </a:txBody>
                  <a:tcPr marL="9525" marR="9525" marT="9525" marB="0" anchor="ctr"/>
                </a:tc>
                <a:tc>
                  <a:txBody>
                    <a:bodyPr/>
                    <a:lstStyle/>
                    <a:p>
                      <a:pPr algn="ctr" fontAlgn="ctr"/>
                      <a:r>
                        <a:rPr lang="hu-HU" sz="1400" b="0" i="0" u="none" strike="noStrike" dirty="0" err="1">
                          <a:solidFill>
                            <a:srgbClr val="000000"/>
                          </a:solidFill>
                          <a:effectLst/>
                          <a:latin typeface="Myriad pro"/>
                        </a:rPr>
                        <a:t>Intermediate</a:t>
                      </a:r>
                      <a:endParaRPr lang="hu-HU" sz="1400" b="0" i="0" u="none" strike="noStrike" dirty="0">
                        <a:solidFill>
                          <a:srgbClr val="000000"/>
                        </a:solidFill>
                        <a:effectLst/>
                        <a:latin typeface="Myriad pro"/>
                      </a:endParaRPr>
                    </a:p>
                  </a:txBody>
                  <a:tcPr marL="9525" marR="9525" marT="9525" marB="0" anchor="ctr"/>
                </a:tc>
                <a:extLst>
                  <a:ext uri="{0D108BD9-81ED-4DB2-BD59-A6C34878D82A}">
                    <a16:rowId xmlns:a16="http://schemas.microsoft.com/office/drawing/2014/main" val="1025011056"/>
                  </a:ext>
                </a:extLst>
              </a:tr>
              <a:tr h="435273">
                <a:tc>
                  <a:txBody>
                    <a:bodyPr/>
                    <a:lstStyle/>
                    <a:p>
                      <a:pPr algn="ctr" fontAlgn="ctr"/>
                      <a:r>
                        <a:rPr lang="en-US" sz="1400" b="1" i="0" u="none" strike="noStrike" dirty="0">
                          <a:solidFill>
                            <a:srgbClr val="000000"/>
                          </a:solidFill>
                          <a:effectLst/>
                          <a:latin typeface="Myriad pro"/>
                        </a:rPr>
                        <a:t>AI</a:t>
                      </a:r>
                      <a:r>
                        <a:rPr lang="hu-HU" sz="1400" b="1" i="0" u="none" strike="noStrike" dirty="0">
                          <a:solidFill>
                            <a:srgbClr val="000000"/>
                          </a:solidFill>
                          <a:effectLst/>
                          <a:latin typeface="Myriad pro"/>
                        </a:rPr>
                        <a:t> I. </a:t>
                      </a:r>
                      <a:r>
                        <a:rPr lang="en-US" sz="1400" b="1" i="0" u="none" strike="noStrike" dirty="0">
                          <a:solidFill>
                            <a:srgbClr val="000000"/>
                          </a:solidFill>
                          <a:effectLst/>
                          <a:latin typeface="Myriad pro"/>
                        </a:rPr>
                        <a:t> </a:t>
                      </a:r>
                      <a:endParaRPr lang="hu-HU" sz="1400" b="1" i="0" u="none" strike="noStrike" dirty="0">
                        <a:solidFill>
                          <a:srgbClr val="000000"/>
                        </a:solidFill>
                        <a:effectLst/>
                        <a:latin typeface="Myriad pro"/>
                      </a:endParaRPr>
                    </a:p>
                    <a:p>
                      <a:pPr algn="ctr" fontAlgn="ctr"/>
                      <a:r>
                        <a:rPr lang="en-US" sz="1400" b="1" i="0" u="none" strike="noStrike" dirty="0">
                          <a:solidFill>
                            <a:srgbClr val="000000"/>
                          </a:solidFill>
                          <a:effectLst/>
                          <a:latin typeface="Myriad pro"/>
                        </a:rPr>
                        <a:t>Machine learning, deep learning </a:t>
                      </a:r>
                    </a:p>
                  </a:txBody>
                  <a:tcPr marL="9525" marR="9525" marT="9525" marB="0" anchor="ctr"/>
                </a:tc>
                <a:tc>
                  <a:txBody>
                    <a:bodyPr/>
                    <a:lstStyle/>
                    <a:p>
                      <a:pPr algn="ctr" fontAlgn="ctr"/>
                      <a:r>
                        <a:rPr lang="hu-HU" sz="1400" b="0" i="0" u="none" strike="noStrike" dirty="0" err="1">
                          <a:solidFill>
                            <a:srgbClr val="000000"/>
                          </a:solidFill>
                          <a:effectLst/>
                          <a:latin typeface="Myriad pro"/>
                        </a:rPr>
                        <a:t>Intermediate</a:t>
                      </a:r>
                      <a:endParaRPr lang="hu-HU" sz="1400" b="0" i="0" u="none" strike="noStrike" dirty="0">
                        <a:solidFill>
                          <a:srgbClr val="000000"/>
                        </a:solidFill>
                        <a:effectLst/>
                        <a:latin typeface="Myriad pro"/>
                      </a:endParaRPr>
                    </a:p>
                  </a:txBody>
                  <a:tcPr marL="9525" marR="9525" marT="9525" marB="0" anchor="ctr"/>
                </a:tc>
                <a:extLst>
                  <a:ext uri="{0D108BD9-81ED-4DB2-BD59-A6C34878D82A}">
                    <a16:rowId xmlns:a16="http://schemas.microsoft.com/office/drawing/2014/main" val="4252624001"/>
                  </a:ext>
                </a:extLst>
              </a:tr>
              <a:tr h="648158">
                <a:tc>
                  <a:txBody>
                    <a:bodyPr/>
                    <a:lstStyle/>
                    <a:p>
                      <a:pPr algn="ctr" fontAlgn="ctr"/>
                      <a:r>
                        <a:rPr lang="hu-HU" sz="1400" b="1" i="0" u="none" strike="noStrike" dirty="0">
                          <a:solidFill>
                            <a:srgbClr val="000000"/>
                          </a:solidFill>
                          <a:effectLst/>
                          <a:latin typeface="Myriad pro"/>
                        </a:rPr>
                        <a:t>AI II. </a:t>
                      </a:r>
                    </a:p>
                    <a:p>
                      <a:pPr algn="ctr" fontAlgn="ctr"/>
                      <a:r>
                        <a:rPr lang="en-US" sz="1400" b="1" i="0" u="none" strike="noStrike" dirty="0">
                          <a:solidFill>
                            <a:srgbClr val="000000"/>
                          </a:solidFill>
                          <a:effectLst/>
                          <a:latin typeface="Myriad pro"/>
                        </a:rPr>
                        <a:t>Training in the practical application of AI methods</a:t>
                      </a:r>
                    </a:p>
                  </a:txBody>
                  <a:tcPr marL="9525" marR="9525" marT="9525" marB="0" anchor="ctr"/>
                </a:tc>
                <a:tc>
                  <a:txBody>
                    <a:bodyPr/>
                    <a:lstStyle/>
                    <a:p>
                      <a:pPr algn="ctr" fontAlgn="ctr"/>
                      <a:r>
                        <a:rPr lang="hu-HU" sz="1400" b="0" i="0" u="none" strike="noStrike" dirty="0" err="1">
                          <a:solidFill>
                            <a:srgbClr val="000000"/>
                          </a:solidFill>
                          <a:effectLst/>
                          <a:latin typeface="Myriad pro"/>
                        </a:rPr>
                        <a:t>Intermediate</a:t>
                      </a:r>
                      <a:endParaRPr lang="hu-HU" sz="1400" b="0" i="0" u="none" strike="noStrike" dirty="0">
                        <a:solidFill>
                          <a:srgbClr val="000000"/>
                        </a:solidFill>
                        <a:effectLst/>
                        <a:latin typeface="Myriad pro"/>
                      </a:endParaRPr>
                    </a:p>
                  </a:txBody>
                  <a:tcPr marL="9525" marR="9525" marT="9525" marB="0" anchor="ctr"/>
                </a:tc>
                <a:extLst>
                  <a:ext uri="{0D108BD9-81ED-4DB2-BD59-A6C34878D82A}">
                    <a16:rowId xmlns:a16="http://schemas.microsoft.com/office/drawing/2014/main" val="2116209849"/>
                  </a:ext>
                </a:extLst>
              </a:tr>
              <a:tr h="412244">
                <a:tc>
                  <a:txBody>
                    <a:bodyPr/>
                    <a:lstStyle/>
                    <a:p>
                      <a:pPr algn="ctr" fontAlgn="ctr"/>
                      <a:r>
                        <a:rPr lang="hu-HU" sz="1400" b="1" i="0" u="none" strike="noStrike" dirty="0">
                          <a:solidFill>
                            <a:srgbClr val="000000"/>
                          </a:solidFill>
                          <a:effectLst/>
                          <a:latin typeface="Myriad pro"/>
                        </a:rPr>
                        <a:t>GPU </a:t>
                      </a:r>
                      <a:r>
                        <a:rPr lang="hu-HU" sz="1400" b="1" i="0" u="none" strike="noStrike" dirty="0" err="1">
                          <a:solidFill>
                            <a:srgbClr val="000000"/>
                          </a:solidFill>
                          <a:effectLst/>
                          <a:latin typeface="Myriad pro"/>
                        </a:rPr>
                        <a:t>programming</a:t>
                      </a:r>
                      <a:endParaRPr lang="hu-HU" sz="1400" b="1" i="0" u="none" strike="noStrike" dirty="0">
                        <a:solidFill>
                          <a:srgbClr val="000000"/>
                        </a:solidFill>
                        <a:effectLst/>
                        <a:latin typeface="Myriad pro"/>
                      </a:endParaRPr>
                    </a:p>
                  </a:txBody>
                  <a:tcPr marL="9525" marR="9525" marT="9525" marB="0" anchor="ctr"/>
                </a:tc>
                <a:tc>
                  <a:txBody>
                    <a:bodyPr/>
                    <a:lstStyle/>
                    <a:p>
                      <a:pPr algn="ctr" fontAlgn="ctr"/>
                      <a:r>
                        <a:rPr lang="hu-HU" sz="1400" b="0" i="0" u="none" strike="noStrike" dirty="0">
                          <a:solidFill>
                            <a:srgbClr val="000000"/>
                          </a:solidFill>
                          <a:effectLst/>
                          <a:latin typeface="Myriad pro"/>
                        </a:rPr>
                        <a:t>Advanced</a:t>
                      </a:r>
                    </a:p>
                  </a:txBody>
                  <a:tcPr marL="9525" marR="9525" marT="9525" marB="0" anchor="ctr"/>
                </a:tc>
                <a:extLst>
                  <a:ext uri="{0D108BD9-81ED-4DB2-BD59-A6C34878D82A}">
                    <a16:rowId xmlns:a16="http://schemas.microsoft.com/office/drawing/2014/main" val="4001909274"/>
                  </a:ext>
                </a:extLst>
              </a:tr>
              <a:tr h="412244">
                <a:tc>
                  <a:txBody>
                    <a:bodyPr/>
                    <a:lstStyle/>
                    <a:p>
                      <a:pPr algn="ctr" fontAlgn="ctr"/>
                      <a:r>
                        <a:rPr lang="en-US" sz="1400" b="1" i="0" u="none" strike="noStrike" dirty="0">
                          <a:solidFill>
                            <a:srgbClr val="000000"/>
                          </a:solidFill>
                          <a:effectLst/>
                          <a:latin typeface="Myriad pro"/>
                        </a:rPr>
                        <a:t>Training related to </a:t>
                      </a:r>
                      <a:r>
                        <a:rPr lang="hu-HU" sz="1400" b="1" i="0" u="none" strike="noStrike" dirty="0">
                          <a:solidFill>
                            <a:srgbClr val="000000"/>
                          </a:solidFill>
                          <a:effectLst/>
                          <a:latin typeface="Myriad pro"/>
                        </a:rPr>
                        <a:t>HPC </a:t>
                      </a:r>
                      <a:r>
                        <a:rPr lang="en-US" sz="1400" b="1" i="0" u="none" strike="noStrike" dirty="0">
                          <a:solidFill>
                            <a:srgbClr val="000000"/>
                          </a:solidFill>
                          <a:effectLst/>
                          <a:latin typeface="Myriad pro"/>
                        </a:rPr>
                        <a:t>software</a:t>
                      </a:r>
                    </a:p>
                  </a:txBody>
                  <a:tcPr marL="9525" marR="9525" marT="9525" marB="0" anchor="ctr"/>
                </a:tc>
                <a:tc>
                  <a:txBody>
                    <a:bodyPr/>
                    <a:lstStyle/>
                    <a:p>
                      <a:pPr algn="ctr" fontAlgn="ctr"/>
                      <a:r>
                        <a:rPr lang="hu-HU" sz="1400" b="0" i="0" u="none" strike="noStrike" dirty="0">
                          <a:solidFill>
                            <a:srgbClr val="000000"/>
                          </a:solidFill>
                          <a:effectLst/>
                          <a:latin typeface="Myriad pro"/>
                        </a:rPr>
                        <a:t>Advanced</a:t>
                      </a:r>
                    </a:p>
                  </a:txBody>
                  <a:tcPr marL="9525" marR="9525" marT="9525" marB="0" anchor="ctr"/>
                </a:tc>
                <a:extLst>
                  <a:ext uri="{0D108BD9-81ED-4DB2-BD59-A6C34878D82A}">
                    <a16:rowId xmlns:a16="http://schemas.microsoft.com/office/drawing/2014/main" val="2310046749"/>
                  </a:ext>
                </a:extLst>
              </a:tr>
              <a:tr h="412244">
                <a:tc>
                  <a:txBody>
                    <a:bodyPr/>
                    <a:lstStyle/>
                    <a:p>
                      <a:pPr algn="ctr" fontAlgn="ctr"/>
                      <a:r>
                        <a:rPr lang="hu-HU" sz="1400" b="1" i="0" u="none" strike="noStrike" dirty="0" err="1">
                          <a:solidFill>
                            <a:srgbClr val="000000"/>
                          </a:solidFill>
                          <a:effectLst/>
                          <a:latin typeface="Myriad pro"/>
                        </a:rPr>
                        <a:t>Detailed</a:t>
                      </a:r>
                      <a:r>
                        <a:rPr lang="hu-HU" sz="1400" b="1" i="0" u="none" strike="noStrike" dirty="0">
                          <a:solidFill>
                            <a:srgbClr val="000000"/>
                          </a:solidFill>
                          <a:effectLst/>
                          <a:latin typeface="Myriad pro"/>
                        </a:rPr>
                        <a:t> </a:t>
                      </a:r>
                      <a:r>
                        <a:rPr lang="hu-HU" sz="1400" b="1" i="0" u="none" strike="noStrike" dirty="0" err="1">
                          <a:solidFill>
                            <a:srgbClr val="000000"/>
                          </a:solidFill>
                          <a:effectLst/>
                          <a:latin typeface="Myriad pro"/>
                        </a:rPr>
                        <a:t>introduction</a:t>
                      </a:r>
                      <a:r>
                        <a:rPr lang="hu-HU" sz="1400" b="1" i="0" u="none" strike="noStrike" dirty="0">
                          <a:solidFill>
                            <a:srgbClr val="000000"/>
                          </a:solidFill>
                          <a:effectLst/>
                          <a:latin typeface="Myriad pro"/>
                        </a:rPr>
                        <a:t> </a:t>
                      </a:r>
                      <a:r>
                        <a:rPr lang="hu-HU" sz="1400" b="1" i="0" u="none" strike="noStrike" dirty="0" err="1">
                          <a:solidFill>
                            <a:srgbClr val="000000"/>
                          </a:solidFill>
                          <a:effectLst/>
                          <a:latin typeface="Myriad pro"/>
                        </a:rPr>
                        <a:t>to</a:t>
                      </a:r>
                      <a:r>
                        <a:rPr lang="hu-HU" sz="1400" b="1" i="0" u="none" strike="noStrike" dirty="0">
                          <a:solidFill>
                            <a:srgbClr val="000000"/>
                          </a:solidFill>
                          <a:effectLst/>
                          <a:latin typeface="Myriad pro"/>
                        </a:rPr>
                        <a:t> Komondor</a:t>
                      </a:r>
                    </a:p>
                  </a:txBody>
                  <a:tcPr marL="9525" marR="9525" marT="9525" marB="0" anchor="ctr"/>
                </a:tc>
                <a:tc>
                  <a:txBody>
                    <a:bodyPr/>
                    <a:lstStyle/>
                    <a:p>
                      <a:pPr algn="ctr" fontAlgn="ctr"/>
                      <a:r>
                        <a:rPr lang="hu-HU" sz="1400" b="0" i="0" u="none" strike="noStrike" dirty="0">
                          <a:solidFill>
                            <a:srgbClr val="000000"/>
                          </a:solidFill>
                          <a:effectLst/>
                          <a:latin typeface="Myriad pro"/>
                        </a:rPr>
                        <a:t>Advanced</a:t>
                      </a:r>
                    </a:p>
                  </a:txBody>
                  <a:tcPr marL="9525" marR="9525" marT="9525" marB="0" anchor="ctr"/>
                </a:tc>
                <a:extLst>
                  <a:ext uri="{0D108BD9-81ED-4DB2-BD59-A6C34878D82A}">
                    <a16:rowId xmlns:a16="http://schemas.microsoft.com/office/drawing/2014/main" val="666838896"/>
                  </a:ext>
                </a:extLst>
              </a:tr>
            </a:tbl>
          </a:graphicData>
        </a:graphic>
      </p:graphicFrame>
    </p:spTree>
    <p:extLst>
      <p:ext uri="{BB962C8B-B14F-4D97-AF65-F5344CB8AC3E}">
        <p14:creationId xmlns:p14="http://schemas.microsoft.com/office/powerpoint/2010/main" val="1474144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artalom helye 2"/>
          <p:cNvSpPr txBox="1">
            <a:spLocks/>
          </p:cNvSpPr>
          <p:nvPr/>
        </p:nvSpPr>
        <p:spPr>
          <a:xfrm>
            <a:off x="0" y="2073275"/>
            <a:ext cx="12192000" cy="6889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b="1" spc="8" dirty="0">
                <a:solidFill>
                  <a:schemeClr val="bg1"/>
                </a:solidFill>
                <a:cs typeface="Calibri"/>
              </a:rPr>
              <a:t>Thank you for your attention!</a:t>
            </a:r>
            <a:endParaRPr lang="hu-HU" sz="4000" dirty="0"/>
          </a:p>
        </p:txBody>
      </p:sp>
      <p:sp>
        <p:nvSpPr>
          <p:cNvPr id="3" name="Téglalap 2"/>
          <p:cNvSpPr/>
          <p:nvPr/>
        </p:nvSpPr>
        <p:spPr>
          <a:xfrm>
            <a:off x="5172074" y="3324136"/>
            <a:ext cx="2209627" cy="1200329"/>
          </a:xfrm>
          <a:prstGeom prst="rect">
            <a:avLst/>
          </a:prstGeom>
        </p:spPr>
        <p:txBody>
          <a:bodyPr wrap="square">
            <a:spAutoFit/>
          </a:bodyPr>
          <a:lstStyle/>
          <a:p>
            <a:pPr>
              <a:defRPr/>
            </a:pPr>
            <a:r>
              <a:rPr lang="hu-HU" spc="-34" dirty="0">
                <a:solidFill>
                  <a:srgbClr val="FFFFFF"/>
                </a:solidFill>
                <a:latin typeface="Arial"/>
                <a:ea typeface="Arial"/>
                <a:cs typeface="Arial"/>
              </a:rPr>
              <a:t>     </a:t>
            </a:r>
            <a:r>
              <a:rPr lang="hu-HU" i="1" spc="-34" dirty="0">
                <a:solidFill>
                  <a:srgbClr val="FFFFFF"/>
                </a:solidFill>
                <a:latin typeface="Arial"/>
                <a:ea typeface="Arial"/>
                <a:cs typeface="Arial"/>
              </a:rPr>
              <a:t>hpc.kifu.hu</a:t>
            </a:r>
            <a:br>
              <a:rPr lang="hu-HU" i="1" spc="-34" dirty="0">
                <a:solidFill>
                  <a:srgbClr val="FFFFFF"/>
                </a:solidFill>
                <a:latin typeface="Arial"/>
                <a:ea typeface="Arial"/>
                <a:cs typeface="Arial"/>
              </a:rPr>
            </a:br>
            <a:r>
              <a:rPr lang="hu-HU" i="1" spc="-34" dirty="0">
                <a:solidFill>
                  <a:srgbClr val="FFFFFF"/>
                </a:solidFill>
                <a:latin typeface="Arial"/>
                <a:ea typeface="Arial"/>
                <a:cs typeface="Arial"/>
              </a:rPr>
              <a:t>    </a:t>
            </a:r>
            <a:r>
              <a:rPr lang="hu-HU" spc="-34" dirty="0">
                <a:solidFill>
                  <a:srgbClr val="FFFFFF"/>
                </a:solidFill>
                <a:latin typeface="Arial"/>
                <a:ea typeface="Arial"/>
                <a:cs typeface="Arial"/>
              </a:rPr>
              <a:t> hpc@kifu.gov.hu</a:t>
            </a:r>
            <a:br>
              <a:rPr lang="hu-HU" b="1" spc="8" dirty="0">
                <a:solidFill>
                  <a:schemeClr val="bg1"/>
                </a:solidFill>
                <a:cs typeface="Calibri"/>
              </a:rPr>
            </a:br>
            <a:r>
              <a:rPr lang="hu-HU" b="1" spc="8" dirty="0">
                <a:solidFill>
                  <a:schemeClr val="bg1"/>
                </a:solidFill>
                <a:cs typeface="Calibri"/>
              </a:rPr>
              <a:t>      @HPC.CC.hu</a:t>
            </a:r>
            <a:endParaRPr lang="hu-HU" dirty="0"/>
          </a:p>
          <a:p>
            <a:pPr>
              <a:defRPr/>
            </a:pPr>
            <a:r>
              <a:rPr lang="hu-HU" b="1" spc="8" dirty="0">
                <a:solidFill>
                  <a:schemeClr val="bg1"/>
                </a:solidFill>
                <a:cs typeface="Calibri"/>
              </a:rPr>
              <a:t>      @</a:t>
            </a:r>
            <a:r>
              <a:rPr lang="hu-HU" b="1" spc="8" dirty="0" err="1">
                <a:solidFill>
                  <a:schemeClr val="bg1"/>
                </a:solidFill>
                <a:cs typeface="Calibri"/>
              </a:rPr>
              <a:t>HPC_hu</a:t>
            </a:r>
            <a:endParaRPr lang="hu-HU" b="1" spc="8" dirty="0">
              <a:solidFill>
                <a:schemeClr val="bg1"/>
              </a:solidFill>
              <a:cs typeface="Calibri"/>
            </a:endParaRPr>
          </a:p>
        </p:txBody>
      </p:sp>
      <p:pic>
        <p:nvPicPr>
          <p:cNvPr id="4" name="Kép 4"/>
          <p:cNvPicPr>
            <a:picLocks noChangeAspect="1"/>
          </p:cNvPicPr>
          <p:nvPr/>
        </p:nvPicPr>
        <p:blipFill>
          <a:blip r:embed="rId3">
            <a:biLevel thresh="50000"/>
          </a:blip>
          <a:stretch/>
        </p:blipFill>
        <p:spPr bwMode="auto">
          <a:xfrm>
            <a:off x="5250730" y="4209245"/>
            <a:ext cx="261156" cy="261156"/>
          </a:xfrm>
          <a:prstGeom prst="rect">
            <a:avLst/>
          </a:prstGeom>
        </p:spPr>
      </p:pic>
      <p:pic>
        <p:nvPicPr>
          <p:cNvPr id="5" name="Kép 5"/>
          <p:cNvPicPr>
            <a:picLocks noChangeAspect="1"/>
          </p:cNvPicPr>
          <p:nvPr/>
        </p:nvPicPr>
        <p:blipFill>
          <a:blip r:embed="rId4"/>
          <a:stretch/>
        </p:blipFill>
        <p:spPr bwMode="auto">
          <a:xfrm>
            <a:off x="5261747" y="3967583"/>
            <a:ext cx="198018" cy="198018"/>
          </a:xfrm>
          <a:prstGeom prst="rect">
            <a:avLst/>
          </a:prstGeom>
        </p:spPr>
      </p:pic>
      <p:pic>
        <p:nvPicPr>
          <p:cNvPr id="6" name="Kép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5258643" y="3711092"/>
            <a:ext cx="201122" cy="136991"/>
          </a:xfrm>
          <a:prstGeom prst="rect">
            <a:avLst/>
          </a:prstGeom>
        </p:spPr>
      </p:pic>
      <p:pic>
        <p:nvPicPr>
          <p:cNvPr id="7" name="Kép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5258643" y="3418604"/>
            <a:ext cx="201147" cy="202051"/>
          </a:xfrm>
          <a:prstGeom prst="rect">
            <a:avLst/>
          </a:prstGeom>
        </p:spPr>
      </p:pic>
    </p:spTree>
    <p:extLst>
      <p:ext uri="{BB962C8B-B14F-4D97-AF65-F5344CB8AC3E}">
        <p14:creationId xmlns:p14="http://schemas.microsoft.com/office/powerpoint/2010/main" val="3929713067"/>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itokgazda xmlns="eff08c82-ce1c-49bc-a1d0-41eac7de1a3e" xsi:nil="true"/>
    <Titokkorlát xmlns="eff08c82-ce1c-49bc-a1d0-41eac7de1a3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um" ma:contentTypeID="0x0101001B2CA6AEECBEE440AB36827970E8E2A5" ma:contentTypeVersion="" ma:contentTypeDescription="Új dokumentum létrehozása." ma:contentTypeScope="" ma:versionID="832ce4dfaf917cb1ba27a89767261693">
  <xsd:schema xmlns:xsd="http://www.w3.org/2001/XMLSchema" xmlns:xs="http://www.w3.org/2001/XMLSchema" xmlns:p="http://schemas.microsoft.com/office/2006/metadata/properties" xmlns:ns2="eff08c82-ce1c-49bc-a1d0-41eac7de1a3e" targetNamespace="http://schemas.microsoft.com/office/2006/metadata/properties" ma:root="true" ma:fieldsID="4aabf486d456b887433404a5ee02d546" ns2:_="">
    <xsd:import namespace="eff08c82-ce1c-49bc-a1d0-41eac7de1a3e"/>
    <xsd:element name="properties">
      <xsd:complexType>
        <xsd:sequence>
          <xsd:element name="documentManagement">
            <xsd:complexType>
              <xsd:all>
                <xsd:element ref="ns2:Titokgazda" minOccurs="0"/>
                <xsd:element ref="ns2:Titokkorlát"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f08c82-ce1c-49bc-a1d0-41eac7de1a3e" elementFormDefault="qualified">
    <xsd:import namespace="http://schemas.microsoft.com/office/2006/documentManagement/types"/>
    <xsd:import namespace="http://schemas.microsoft.com/office/infopath/2007/PartnerControls"/>
    <xsd:element name="Titokgazda" ma:index="8" nillable="true" ma:displayName="Titokgazda" ma:internalName="Titokgazda">
      <xsd:simpleType>
        <xsd:restriction base="dms:Text">
          <xsd:maxLength value="255"/>
        </xsd:restriction>
      </xsd:simpleType>
    </xsd:element>
    <xsd:element name="Titokkorlát" ma:index="9" nillable="true" ma:displayName="Titokkorlát" ma:internalName="Titokkorl_x00e1_t">
      <xsd:simpleType>
        <xsd:restriction base="dms:Note">
          <xsd:maxLength value="255"/>
        </xsd:restriction>
      </xsd:simpleType>
    </xsd:element>
    <xsd:element name="SharedWithUsers" ma:index="10"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25E83C-CF19-459B-BB04-7821F57ED722}">
  <ds:schemaRefs>
    <ds:schemaRef ds:uri="http://schemas.microsoft.com/office/2006/metadata/properties"/>
    <ds:schemaRef ds:uri="http://purl.org/dc/dcmitype/"/>
    <ds:schemaRef ds:uri="http://schemas.microsoft.com/office/2006/documentManagement/types"/>
    <ds:schemaRef ds:uri="http://www.w3.org/XML/1998/namespace"/>
    <ds:schemaRef ds:uri="http://purl.org/dc/terms/"/>
    <ds:schemaRef ds:uri="http://schemas.microsoft.com/office/infopath/2007/PartnerControls"/>
    <ds:schemaRef ds:uri="http://purl.org/dc/elements/1.1/"/>
    <ds:schemaRef ds:uri="http://schemas.openxmlformats.org/package/2006/metadata/core-properties"/>
    <ds:schemaRef ds:uri="eff08c82-ce1c-49bc-a1d0-41eac7de1a3e"/>
  </ds:schemaRefs>
</ds:datastoreItem>
</file>

<file path=customXml/itemProps2.xml><?xml version="1.0" encoding="utf-8"?>
<ds:datastoreItem xmlns:ds="http://schemas.openxmlformats.org/officeDocument/2006/customXml" ds:itemID="{CCC47EC4-DB0F-4D81-A5AC-B83DDB97CE02}">
  <ds:schemaRefs>
    <ds:schemaRef ds:uri="http://schemas.microsoft.com/sharepoint/v3/contenttype/forms"/>
  </ds:schemaRefs>
</ds:datastoreItem>
</file>

<file path=customXml/itemProps3.xml><?xml version="1.0" encoding="utf-8"?>
<ds:datastoreItem xmlns:ds="http://schemas.openxmlformats.org/officeDocument/2006/customXml" ds:itemID="{CCD4E808-466F-4BAC-8481-0F27F04CEC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f08c82-ce1c-49bc-a1d0-41eac7de1a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100</TotalTime>
  <Words>178</Words>
  <Application>Microsoft Office PowerPoint</Application>
  <PresentationFormat>Szélesvásznú</PresentationFormat>
  <Paragraphs>32</Paragraphs>
  <Slides>6</Slides>
  <Notes>0</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6</vt:i4>
      </vt:variant>
    </vt:vector>
  </HeadingPairs>
  <TitlesOfParts>
    <vt:vector size="13" baseType="lpstr">
      <vt:lpstr>Arial</vt:lpstr>
      <vt:lpstr>Barlow Bold</vt:lpstr>
      <vt:lpstr>Barlow Regular</vt:lpstr>
      <vt:lpstr>Calibri</vt:lpstr>
      <vt:lpstr>Calibri Light</vt:lpstr>
      <vt:lpstr>Myriad pro</vt:lpstr>
      <vt:lpstr>Office-téma</vt:lpstr>
      <vt:lpstr>Training vision in  the Hungarian HPC  National Competence Center</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dc:title>
  <dc:creator>Zoltán Hopp</dc:creator>
  <cp:lastModifiedBy>Tóth-Bíró Ágnes</cp:lastModifiedBy>
  <cp:revision>12</cp:revision>
  <dcterms:created xsi:type="dcterms:W3CDTF">2022-01-17T13:42:12Z</dcterms:created>
  <dcterms:modified xsi:type="dcterms:W3CDTF">2022-04-22T11:24:49Z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0x0101001B2CA6AEECBEE440AB36827970E8E2A5</vt:lpwstr>
  </property>
</Properties>
</file>