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9"/>
  </p:notesMasterIdLst>
  <p:handoutMasterIdLst>
    <p:handoutMasterId r:id="rId40"/>
  </p:handoutMasterIdLst>
  <p:sldIdLst>
    <p:sldId id="258" r:id="rId2"/>
    <p:sldId id="424" r:id="rId3"/>
    <p:sldId id="376" r:id="rId4"/>
    <p:sldId id="379" r:id="rId5"/>
    <p:sldId id="380" r:id="rId6"/>
    <p:sldId id="438" r:id="rId7"/>
    <p:sldId id="381" r:id="rId8"/>
    <p:sldId id="382" r:id="rId9"/>
    <p:sldId id="435" r:id="rId10"/>
    <p:sldId id="383" r:id="rId11"/>
    <p:sldId id="443" r:id="rId12"/>
    <p:sldId id="439" r:id="rId13"/>
    <p:sldId id="386" r:id="rId14"/>
    <p:sldId id="392" r:id="rId15"/>
    <p:sldId id="414" r:id="rId16"/>
    <p:sldId id="406" r:id="rId17"/>
    <p:sldId id="412" r:id="rId18"/>
    <p:sldId id="410" r:id="rId19"/>
    <p:sldId id="440" r:id="rId20"/>
    <p:sldId id="450" r:id="rId21"/>
    <p:sldId id="433" r:id="rId22"/>
    <p:sldId id="452" r:id="rId23"/>
    <p:sldId id="451" r:id="rId24"/>
    <p:sldId id="427" r:id="rId25"/>
    <p:sldId id="429" r:id="rId26"/>
    <p:sldId id="426" r:id="rId27"/>
    <p:sldId id="436" r:id="rId28"/>
    <p:sldId id="428" r:id="rId29"/>
    <p:sldId id="432" r:id="rId30"/>
    <p:sldId id="441" r:id="rId31"/>
    <p:sldId id="444" r:id="rId32"/>
    <p:sldId id="445" r:id="rId33"/>
    <p:sldId id="446" r:id="rId34"/>
    <p:sldId id="447" r:id="rId35"/>
    <p:sldId id="448" r:id="rId36"/>
    <p:sldId id="425" r:id="rId37"/>
    <p:sldId id="423" r:id="rId38"/>
  </p:sldIdLst>
  <p:sldSz cx="9144000" cy="6858000" type="screen4x3"/>
  <p:notesSz cx="7099300" cy="10234613"/>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3300"/>
    <a:srgbClr val="FF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94631" autoAdjust="0"/>
  </p:normalViewPr>
  <p:slideViewPr>
    <p:cSldViewPr>
      <p:cViewPr varScale="1">
        <p:scale>
          <a:sx n="90" d="100"/>
          <a:sy n="90" d="100"/>
        </p:scale>
        <p:origin x="154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3A21B5DD-C23C-436E-8E57-7479599EC654}" type="datetimeFigureOut">
              <a:rPr lang="hu-HU" smtClean="0"/>
              <a:t>2022. 12. 05.</a:t>
            </a:fld>
            <a:endParaRPr lang="hu-HU"/>
          </a:p>
        </p:txBody>
      </p:sp>
      <p:sp>
        <p:nvSpPr>
          <p:cNvPr id="4" name="Élőláb helye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hu-HU"/>
          </a:p>
        </p:txBody>
      </p:sp>
      <p:sp>
        <p:nvSpPr>
          <p:cNvPr id="5" name="Dia számának helye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1B5E2FBE-4761-4C95-936B-576EB7F57A0F}" type="slidenum">
              <a:rPr lang="hu-HU" smtClean="0"/>
              <a:t>‹#›</a:t>
            </a:fld>
            <a:endParaRPr lang="hu-HU"/>
          </a:p>
        </p:txBody>
      </p:sp>
    </p:spTree>
    <p:extLst>
      <p:ext uri="{BB962C8B-B14F-4D97-AF65-F5344CB8AC3E}">
        <p14:creationId xmlns:p14="http://schemas.microsoft.com/office/powerpoint/2010/main" val="25914048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l" defTabSz="990600" eaLnBrk="1" hangingPunct="1">
              <a:defRPr sz="1300" smtClean="0">
                <a:latin typeface="Times New Roman" panose="02020603050405020304" pitchFamily="18" charset="0"/>
              </a:defRPr>
            </a:lvl1pPr>
          </a:lstStyle>
          <a:p>
            <a:pPr>
              <a:defRPr/>
            </a:pPr>
            <a:endParaRPr lang="en-US" altLang="hu-HU"/>
          </a:p>
        </p:txBody>
      </p:sp>
      <p:sp>
        <p:nvSpPr>
          <p:cNvPr id="6147" name="Rectangle 3"/>
          <p:cNvSpPr>
            <a:spLocks noGrp="1" noChangeArrowheads="1"/>
          </p:cNvSpPr>
          <p:nvPr>
            <p:ph type="dt" idx="1"/>
          </p:nvPr>
        </p:nvSpPr>
        <p:spPr bwMode="auto">
          <a:xfrm>
            <a:off x="4022725"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eaLnBrk="1" hangingPunct="1">
              <a:defRPr sz="1300" smtClean="0">
                <a:latin typeface="Times New Roman" panose="02020603050405020304" pitchFamily="18" charset="0"/>
              </a:defRPr>
            </a:lvl1pPr>
          </a:lstStyle>
          <a:p>
            <a:pPr>
              <a:defRPr/>
            </a:pPr>
            <a:endParaRPr lang="en-US" altLang="hu-HU"/>
          </a:p>
        </p:txBody>
      </p:sp>
      <p:sp>
        <p:nvSpPr>
          <p:cNvPr id="14340"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46150" y="4860925"/>
            <a:ext cx="5207000"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en-US" altLang="hu-HU" noProof="0" smtClean="0"/>
              <a:t>Click to edit Master text styles</a:t>
            </a:r>
          </a:p>
          <a:p>
            <a:pPr lvl="1"/>
            <a:r>
              <a:rPr lang="en-US" altLang="hu-HU" noProof="0" smtClean="0"/>
              <a:t>Second level</a:t>
            </a:r>
          </a:p>
          <a:p>
            <a:pPr lvl="2"/>
            <a:r>
              <a:rPr lang="en-US" altLang="hu-HU" noProof="0" smtClean="0"/>
              <a:t>Third level</a:t>
            </a:r>
          </a:p>
          <a:p>
            <a:pPr lvl="3"/>
            <a:r>
              <a:rPr lang="en-US" altLang="hu-HU" noProof="0" smtClean="0"/>
              <a:t>Fourth level</a:t>
            </a:r>
          </a:p>
          <a:p>
            <a:pPr lvl="4"/>
            <a:r>
              <a:rPr lang="en-US" altLang="hu-HU" noProof="0" smtClean="0"/>
              <a:t>Fifth level</a:t>
            </a:r>
          </a:p>
        </p:txBody>
      </p:sp>
      <p:sp>
        <p:nvSpPr>
          <p:cNvPr id="6150" name="Rectangle 6"/>
          <p:cNvSpPr>
            <a:spLocks noGrp="1" noChangeArrowheads="1"/>
          </p:cNvSpPr>
          <p:nvPr>
            <p:ph type="ftr" sz="quarter" idx="4"/>
          </p:nvPr>
        </p:nvSpPr>
        <p:spPr bwMode="auto">
          <a:xfrm>
            <a:off x="0"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l" defTabSz="990600" eaLnBrk="1" hangingPunct="1">
              <a:defRPr sz="1300" smtClean="0">
                <a:latin typeface="Times New Roman" panose="02020603050405020304" pitchFamily="18" charset="0"/>
              </a:defRPr>
            </a:lvl1pPr>
          </a:lstStyle>
          <a:p>
            <a:pPr>
              <a:defRPr/>
            </a:pPr>
            <a:endParaRPr lang="en-US" altLang="hu-HU"/>
          </a:p>
        </p:txBody>
      </p:sp>
      <p:sp>
        <p:nvSpPr>
          <p:cNvPr id="6151" name="Rectangle 7"/>
          <p:cNvSpPr>
            <a:spLocks noGrp="1" noChangeArrowheads="1"/>
          </p:cNvSpPr>
          <p:nvPr>
            <p:ph type="sldNum" sz="quarter" idx="5"/>
          </p:nvPr>
        </p:nvSpPr>
        <p:spPr bwMode="auto">
          <a:xfrm>
            <a:off x="4022725"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eaLnBrk="1" hangingPunct="1">
              <a:defRPr sz="1300" smtClean="0">
                <a:latin typeface="Times New Roman" panose="02020603050405020304" pitchFamily="18" charset="0"/>
              </a:defRPr>
            </a:lvl1pPr>
          </a:lstStyle>
          <a:p>
            <a:pPr>
              <a:defRPr/>
            </a:pPr>
            <a:fld id="{060FD945-BB75-48B5-A977-31EBB856DD6A}" type="slidenum">
              <a:rPr lang="en-US" altLang="hu-HU"/>
              <a:pPr>
                <a:defRPr/>
              </a:pPr>
              <a:t>‹#›</a:t>
            </a:fld>
            <a:endParaRPr lang="en-US" alt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lgn="ctr" defTabSz="990600">
              <a:defRPr>
                <a:solidFill>
                  <a:schemeClr val="tx1"/>
                </a:solidFill>
                <a:latin typeface="Verdana" panose="020B0604030504040204" pitchFamily="34" charset="0"/>
              </a:defRPr>
            </a:lvl1pPr>
            <a:lvl2pPr marL="742950" indent="-285750" algn="ctr" defTabSz="990600">
              <a:defRPr>
                <a:solidFill>
                  <a:schemeClr val="tx1"/>
                </a:solidFill>
                <a:latin typeface="Verdana" panose="020B0604030504040204" pitchFamily="34" charset="0"/>
              </a:defRPr>
            </a:lvl2pPr>
            <a:lvl3pPr marL="1143000" indent="-228600" algn="ctr" defTabSz="990600">
              <a:defRPr>
                <a:solidFill>
                  <a:schemeClr val="tx1"/>
                </a:solidFill>
                <a:latin typeface="Verdana" panose="020B0604030504040204" pitchFamily="34" charset="0"/>
              </a:defRPr>
            </a:lvl3pPr>
            <a:lvl4pPr marL="1600200" indent="-228600" algn="ctr" defTabSz="990600">
              <a:defRPr>
                <a:solidFill>
                  <a:schemeClr val="tx1"/>
                </a:solidFill>
                <a:latin typeface="Verdana" panose="020B0604030504040204" pitchFamily="34" charset="0"/>
              </a:defRPr>
            </a:lvl4pPr>
            <a:lvl5pPr marL="2057400" indent="-228600" algn="ctr" defTabSz="990600">
              <a:defRPr>
                <a:solidFill>
                  <a:schemeClr val="tx1"/>
                </a:solidFill>
                <a:latin typeface="Verdana" panose="020B0604030504040204" pitchFamily="34" charset="0"/>
              </a:defRPr>
            </a:lvl5pPr>
            <a:lvl6pPr marL="2514600" indent="-228600" algn="ctr"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algn="ctr"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algn="ctr"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algn="ctr" defTabSz="990600" eaLnBrk="0" fontAlgn="base" hangingPunct="0">
              <a:spcBef>
                <a:spcPct val="0"/>
              </a:spcBef>
              <a:spcAft>
                <a:spcPct val="0"/>
              </a:spcAft>
              <a:defRPr>
                <a:solidFill>
                  <a:schemeClr val="tx1"/>
                </a:solidFill>
                <a:latin typeface="Verdana" panose="020B0604030504040204" pitchFamily="34" charset="0"/>
              </a:defRPr>
            </a:lvl9pPr>
          </a:lstStyle>
          <a:p>
            <a:pPr algn="r"/>
            <a:fld id="{679A8AA6-9BB6-437D-B6B3-9B79CDB3C8CF}" type="slidenum">
              <a:rPr lang="en-US" altLang="hu-HU">
                <a:latin typeface="Times New Roman" panose="02020603050405020304" pitchFamily="18" charset="0"/>
              </a:rPr>
              <a:pPr algn="r"/>
              <a:t>1</a:t>
            </a:fld>
            <a:endParaRPr lang="en-US" altLang="hu-HU">
              <a:latin typeface="Times New Roman" panose="02020603050405020304" pitchFamily="18" charset="0"/>
            </a:endParaRPr>
          </a:p>
        </p:txBody>
      </p:sp>
      <p:sp>
        <p:nvSpPr>
          <p:cNvPr id="16387" name="Rectangle 2"/>
          <p:cNvSpPr>
            <a:spLocks noGrp="1" noRot="1" noChangeAspect="1" noChangeArrowheads="1" noTextEdit="1"/>
          </p:cNvSpPr>
          <p:nvPr>
            <p:ph type="sldImg"/>
          </p:nvPr>
        </p:nvSpPr>
        <p:spPr>
          <a:xfrm>
            <a:off x="992188" y="768350"/>
            <a:ext cx="5114925" cy="3836988"/>
          </a:xfrm>
          <a:ln/>
        </p:spPr>
      </p:sp>
      <p:sp>
        <p:nvSpPr>
          <p:cNvPr id="16388" name="Rectangle 3"/>
          <p:cNvSpPr>
            <a:spLocks noGrp="1" noChangeArrowheads="1"/>
          </p:cNvSpPr>
          <p:nvPr>
            <p:ph type="body" idx="1"/>
          </p:nvPr>
        </p:nvSpPr>
        <p:spPr>
          <a:noFill/>
        </p:spPr>
        <p:txBody>
          <a:bodyPr/>
          <a:lstStyle/>
          <a:p>
            <a:pPr eaLnBrk="1" hangingPunct="1"/>
            <a:r>
              <a:rPr lang="en-US" altLang="hu-HU" smtClean="0"/>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grpSp>
        <p:nvGrpSpPr>
          <p:cNvPr id="4" name="Group 7"/>
          <p:cNvGrpSpPr>
            <a:grpSpLocks/>
          </p:cNvGrpSpPr>
          <p:nvPr/>
        </p:nvGrpSpPr>
        <p:grpSpPr bwMode="auto">
          <a:xfrm>
            <a:off x="228600" y="2889250"/>
            <a:ext cx="8610600" cy="201613"/>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hu-HU" altLang="hu-HU"/>
            </a:p>
          </p:txBody>
        </p:sp>
        <p:sp>
          <p:nvSpPr>
            <p:cNvPr id="6" name="Rectangle 9"/>
            <p:cNvSpPr>
              <a:spLocks noChangeArrowheads="1"/>
            </p:cNvSpPr>
            <p:nvPr userDrawn="1"/>
          </p:nvSpPr>
          <p:spPr bwMode="auto">
            <a:xfrm>
              <a:off x="1952" y="1680"/>
              <a:ext cx="1808" cy="14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hu-HU" altLang="hu-HU"/>
            </a:p>
          </p:txBody>
        </p:sp>
        <p:sp>
          <p:nvSpPr>
            <p:cNvPr id="7" name="Rectangle 10"/>
            <p:cNvSpPr>
              <a:spLocks noChangeArrowheads="1"/>
            </p:cNvSpPr>
            <p:nvPr userDrawn="1"/>
          </p:nvSpPr>
          <p:spPr bwMode="auto">
            <a:xfrm>
              <a:off x="3760" y="1680"/>
              <a:ext cx="1808" cy="14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hu-HU" altLang="hu-HU"/>
            </a:p>
          </p:txBody>
        </p:sp>
      </p:grpSp>
      <p:sp>
        <p:nvSpPr>
          <p:cNvPr id="108546" name="Rectangle 2"/>
          <p:cNvSpPr>
            <a:spLocks noGrp="1" noChangeArrowheads="1"/>
          </p:cNvSpPr>
          <p:nvPr>
            <p:ph type="ctrTitle"/>
          </p:nvPr>
        </p:nvSpPr>
        <p:spPr>
          <a:xfrm>
            <a:off x="685800" y="685800"/>
            <a:ext cx="7772400" cy="2127250"/>
          </a:xfrm>
        </p:spPr>
        <p:txBody>
          <a:bodyPr/>
          <a:lstStyle>
            <a:lvl1pPr algn="ctr">
              <a:defRPr sz="5800"/>
            </a:lvl1pPr>
          </a:lstStyle>
          <a:p>
            <a:pPr lvl="0"/>
            <a:r>
              <a:rPr lang="en-US" altLang="hu-HU" noProof="0" smtClean="0"/>
              <a:t>Mintacím szerkesztése</a:t>
            </a:r>
          </a:p>
        </p:txBody>
      </p:sp>
      <p:sp>
        <p:nvSpPr>
          <p:cNvPr id="108547" name="Rectangle 3"/>
          <p:cNvSpPr>
            <a:spLocks noGrp="1" noChangeArrowheads="1"/>
          </p:cNvSpPr>
          <p:nvPr>
            <p:ph type="subTitle" idx="1"/>
          </p:nvPr>
        </p:nvSpPr>
        <p:spPr>
          <a:xfrm>
            <a:off x="1371600" y="3270250"/>
            <a:ext cx="6400800" cy="2209800"/>
          </a:xfrm>
        </p:spPr>
        <p:txBody>
          <a:bodyPr/>
          <a:lstStyle>
            <a:lvl1pPr marL="0" indent="0" algn="ctr">
              <a:buFont typeface="Wingdings" panose="05000000000000000000" pitchFamily="2" charset="2"/>
              <a:buNone/>
              <a:defRPr sz="3000"/>
            </a:lvl1pPr>
          </a:lstStyle>
          <a:p>
            <a:pPr lvl="0"/>
            <a:r>
              <a:rPr lang="en-US" altLang="hu-HU" noProof="0" smtClean="0"/>
              <a:t>Alcím mintájának szerkesztése</a:t>
            </a:r>
          </a:p>
        </p:txBody>
      </p:sp>
      <p:sp>
        <p:nvSpPr>
          <p:cNvPr id="8" name="Rectangle 4"/>
          <p:cNvSpPr>
            <a:spLocks noGrp="1" noChangeArrowheads="1"/>
          </p:cNvSpPr>
          <p:nvPr>
            <p:ph type="dt" sz="half" idx="10"/>
          </p:nvPr>
        </p:nvSpPr>
        <p:spPr/>
        <p:txBody>
          <a:bodyPr/>
          <a:lstStyle>
            <a:lvl1pPr>
              <a:defRPr smtClean="0"/>
            </a:lvl1pPr>
          </a:lstStyle>
          <a:p>
            <a:pPr>
              <a:defRPr/>
            </a:pPr>
            <a:endParaRPr lang="en-US" altLang="hu-HU"/>
          </a:p>
        </p:txBody>
      </p:sp>
      <p:sp>
        <p:nvSpPr>
          <p:cNvPr id="9" name="Rectangle 5"/>
          <p:cNvSpPr>
            <a:spLocks noGrp="1" noChangeArrowheads="1"/>
          </p:cNvSpPr>
          <p:nvPr>
            <p:ph type="ftr" sz="quarter" idx="11"/>
          </p:nvPr>
        </p:nvSpPr>
        <p:spPr/>
        <p:txBody>
          <a:bodyPr/>
          <a:lstStyle>
            <a:lvl1pPr>
              <a:defRPr smtClean="0"/>
            </a:lvl1pPr>
          </a:lstStyle>
          <a:p>
            <a:pPr>
              <a:defRPr/>
            </a:pPr>
            <a:endParaRPr lang="en-US" altLang="hu-HU"/>
          </a:p>
        </p:txBody>
      </p:sp>
      <p:sp>
        <p:nvSpPr>
          <p:cNvPr id="10" name="Rectangle 6"/>
          <p:cNvSpPr>
            <a:spLocks noGrp="1" noChangeArrowheads="1"/>
          </p:cNvSpPr>
          <p:nvPr>
            <p:ph type="sldNum" sz="quarter" idx="12"/>
          </p:nvPr>
        </p:nvSpPr>
        <p:spPr/>
        <p:txBody>
          <a:bodyPr/>
          <a:lstStyle>
            <a:lvl1pPr>
              <a:defRPr smtClean="0"/>
            </a:lvl1pPr>
          </a:lstStyle>
          <a:p>
            <a:pPr>
              <a:defRPr/>
            </a:pPr>
            <a:fld id="{52C02A33-C40B-473E-9A42-8CBCD0D8182F}" type="slidenum">
              <a:rPr lang="en-US" altLang="hu-HU"/>
              <a:pPr>
                <a:defRPr/>
              </a:pPr>
              <a:t>‹#›</a:t>
            </a:fld>
            <a:endParaRPr lang="en-US" altLang="hu-HU"/>
          </a:p>
        </p:txBody>
      </p:sp>
    </p:spTree>
    <p:extLst>
      <p:ext uri="{BB962C8B-B14F-4D97-AF65-F5344CB8AC3E}">
        <p14:creationId xmlns:p14="http://schemas.microsoft.com/office/powerpoint/2010/main" val="345568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smtClean="0"/>
            </a:lvl1pPr>
          </a:lstStyle>
          <a:p>
            <a:pPr>
              <a:defRPr/>
            </a:pPr>
            <a:endParaRPr lang="en-US" altLang="hu-HU"/>
          </a:p>
        </p:txBody>
      </p:sp>
      <p:sp>
        <p:nvSpPr>
          <p:cNvPr id="5" name="Élőláb helye 4"/>
          <p:cNvSpPr>
            <a:spLocks noGrp="1"/>
          </p:cNvSpPr>
          <p:nvPr>
            <p:ph type="ftr" sz="quarter" idx="11"/>
          </p:nvPr>
        </p:nvSpPr>
        <p:spPr/>
        <p:txBody>
          <a:bodyPr/>
          <a:lstStyle>
            <a:lvl1pPr>
              <a:defRPr smtClean="0"/>
            </a:lvl1pPr>
          </a:lstStyle>
          <a:p>
            <a:pPr>
              <a:defRPr/>
            </a:pPr>
            <a:endParaRPr lang="en-US" altLang="hu-HU"/>
          </a:p>
        </p:txBody>
      </p:sp>
      <p:sp>
        <p:nvSpPr>
          <p:cNvPr id="6" name="Dia számának helye 5"/>
          <p:cNvSpPr>
            <a:spLocks noGrp="1"/>
          </p:cNvSpPr>
          <p:nvPr>
            <p:ph type="sldNum" sz="quarter" idx="12"/>
          </p:nvPr>
        </p:nvSpPr>
        <p:spPr/>
        <p:txBody>
          <a:bodyPr/>
          <a:lstStyle>
            <a:lvl1pPr>
              <a:defRPr smtClean="0"/>
            </a:lvl1pPr>
          </a:lstStyle>
          <a:p>
            <a:pPr>
              <a:defRPr/>
            </a:pPr>
            <a:fld id="{B85C456B-3D5C-4948-B3ED-3921F1592E48}" type="slidenum">
              <a:rPr lang="en-US" altLang="hu-HU"/>
              <a:pPr>
                <a:defRPr/>
              </a:pPr>
              <a:t>‹#›</a:t>
            </a:fld>
            <a:endParaRPr lang="en-US" altLang="hu-HU"/>
          </a:p>
        </p:txBody>
      </p:sp>
    </p:spTree>
    <p:extLst>
      <p:ext uri="{BB962C8B-B14F-4D97-AF65-F5344CB8AC3E}">
        <p14:creationId xmlns:p14="http://schemas.microsoft.com/office/powerpoint/2010/main" val="3752325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7813"/>
            <a:ext cx="2057400" cy="5853112"/>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7813"/>
            <a:ext cx="6019800" cy="585311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smtClean="0"/>
            </a:lvl1pPr>
          </a:lstStyle>
          <a:p>
            <a:pPr>
              <a:defRPr/>
            </a:pPr>
            <a:endParaRPr lang="en-US" altLang="hu-HU"/>
          </a:p>
        </p:txBody>
      </p:sp>
      <p:sp>
        <p:nvSpPr>
          <p:cNvPr id="5" name="Élőláb helye 4"/>
          <p:cNvSpPr>
            <a:spLocks noGrp="1"/>
          </p:cNvSpPr>
          <p:nvPr>
            <p:ph type="ftr" sz="quarter" idx="11"/>
          </p:nvPr>
        </p:nvSpPr>
        <p:spPr/>
        <p:txBody>
          <a:bodyPr/>
          <a:lstStyle>
            <a:lvl1pPr>
              <a:defRPr smtClean="0"/>
            </a:lvl1pPr>
          </a:lstStyle>
          <a:p>
            <a:pPr>
              <a:defRPr/>
            </a:pPr>
            <a:endParaRPr lang="en-US" altLang="hu-HU"/>
          </a:p>
        </p:txBody>
      </p:sp>
      <p:sp>
        <p:nvSpPr>
          <p:cNvPr id="6" name="Dia számának helye 5"/>
          <p:cNvSpPr>
            <a:spLocks noGrp="1"/>
          </p:cNvSpPr>
          <p:nvPr>
            <p:ph type="sldNum" sz="quarter" idx="12"/>
          </p:nvPr>
        </p:nvSpPr>
        <p:spPr/>
        <p:txBody>
          <a:bodyPr/>
          <a:lstStyle>
            <a:lvl1pPr>
              <a:defRPr smtClean="0"/>
            </a:lvl1pPr>
          </a:lstStyle>
          <a:p>
            <a:pPr>
              <a:defRPr/>
            </a:pPr>
            <a:fld id="{40F9E8FC-885C-4DE7-93BD-72392F8D80BA}" type="slidenum">
              <a:rPr lang="en-US" altLang="hu-HU"/>
              <a:pPr>
                <a:defRPr/>
              </a:pPr>
              <a:t>‹#›</a:t>
            </a:fld>
            <a:endParaRPr lang="en-US" altLang="hu-HU"/>
          </a:p>
        </p:txBody>
      </p:sp>
    </p:spTree>
    <p:extLst>
      <p:ext uri="{BB962C8B-B14F-4D97-AF65-F5344CB8AC3E}">
        <p14:creationId xmlns:p14="http://schemas.microsoft.com/office/powerpoint/2010/main" val="1537124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457200" y="277813"/>
            <a:ext cx="8229600" cy="5853112"/>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3" name="Dátum helye 2"/>
          <p:cNvSpPr>
            <a:spLocks noGrp="1"/>
          </p:cNvSpPr>
          <p:nvPr>
            <p:ph type="dt" sz="half" idx="10"/>
          </p:nvPr>
        </p:nvSpPr>
        <p:spPr/>
        <p:txBody>
          <a:bodyPr/>
          <a:lstStyle>
            <a:lvl1pPr>
              <a:defRPr smtClean="0"/>
            </a:lvl1pPr>
          </a:lstStyle>
          <a:p>
            <a:pPr>
              <a:defRPr/>
            </a:pPr>
            <a:endParaRPr lang="en-US" altLang="hu-HU"/>
          </a:p>
        </p:txBody>
      </p:sp>
      <p:sp>
        <p:nvSpPr>
          <p:cNvPr id="4" name="Élőláb helye 3"/>
          <p:cNvSpPr>
            <a:spLocks noGrp="1"/>
          </p:cNvSpPr>
          <p:nvPr>
            <p:ph type="ftr" sz="quarter" idx="11"/>
          </p:nvPr>
        </p:nvSpPr>
        <p:spPr/>
        <p:txBody>
          <a:bodyPr/>
          <a:lstStyle>
            <a:lvl1pPr>
              <a:defRPr smtClean="0"/>
            </a:lvl1pPr>
          </a:lstStyle>
          <a:p>
            <a:pPr>
              <a:defRPr/>
            </a:pPr>
            <a:endParaRPr lang="en-US" altLang="hu-HU"/>
          </a:p>
        </p:txBody>
      </p:sp>
      <p:sp>
        <p:nvSpPr>
          <p:cNvPr id="5" name="Dia számának helye 4"/>
          <p:cNvSpPr>
            <a:spLocks noGrp="1"/>
          </p:cNvSpPr>
          <p:nvPr>
            <p:ph type="sldNum" sz="quarter" idx="12"/>
          </p:nvPr>
        </p:nvSpPr>
        <p:spPr/>
        <p:txBody>
          <a:bodyPr/>
          <a:lstStyle>
            <a:lvl1pPr>
              <a:defRPr smtClean="0"/>
            </a:lvl1pPr>
          </a:lstStyle>
          <a:p>
            <a:pPr>
              <a:defRPr/>
            </a:pPr>
            <a:fld id="{AFCEBEA0-0D60-4C1D-A16B-0AAA095EBD54}" type="slidenum">
              <a:rPr lang="en-US" altLang="hu-HU"/>
              <a:pPr>
                <a:defRPr/>
              </a:pPr>
              <a:t>‹#›</a:t>
            </a:fld>
            <a:endParaRPr lang="en-US" altLang="hu-HU"/>
          </a:p>
        </p:txBody>
      </p:sp>
    </p:spTree>
    <p:extLst>
      <p:ext uri="{BB962C8B-B14F-4D97-AF65-F5344CB8AC3E}">
        <p14:creationId xmlns:p14="http://schemas.microsoft.com/office/powerpoint/2010/main" val="3504090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smtClean="0"/>
            </a:lvl1pPr>
          </a:lstStyle>
          <a:p>
            <a:pPr>
              <a:defRPr/>
            </a:pPr>
            <a:endParaRPr lang="en-US" altLang="hu-HU"/>
          </a:p>
        </p:txBody>
      </p:sp>
      <p:sp>
        <p:nvSpPr>
          <p:cNvPr id="5" name="Élőláb helye 4"/>
          <p:cNvSpPr>
            <a:spLocks noGrp="1"/>
          </p:cNvSpPr>
          <p:nvPr>
            <p:ph type="ftr" sz="quarter" idx="11"/>
          </p:nvPr>
        </p:nvSpPr>
        <p:spPr/>
        <p:txBody>
          <a:bodyPr/>
          <a:lstStyle>
            <a:lvl1pPr>
              <a:defRPr smtClean="0"/>
            </a:lvl1pPr>
          </a:lstStyle>
          <a:p>
            <a:pPr>
              <a:defRPr/>
            </a:pPr>
            <a:endParaRPr lang="en-US" altLang="hu-HU"/>
          </a:p>
        </p:txBody>
      </p:sp>
      <p:sp>
        <p:nvSpPr>
          <p:cNvPr id="6" name="Dia számának helye 5"/>
          <p:cNvSpPr>
            <a:spLocks noGrp="1"/>
          </p:cNvSpPr>
          <p:nvPr>
            <p:ph type="sldNum" sz="quarter" idx="12"/>
          </p:nvPr>
        </p:nvSpPr>
        <p:spPr/>
        <p:txBody>
          <a:bodyPr/>
          <a:lstStyle>
            <a:lvl1pPr>
              <a:defRPr smtClean="0"/>
            </a:lvl1pPr>
          </a:lstStyle>
          <a:p>
            <a:pPr>
              <a:defRPr/>
            </a:pPr>
            <a:fld id="{CD095C83-4554-462A-9B21-1B0297933400}" type="slidenum">
              <a:rPr lang="en-US" altLang="hu-HU"/>
              <a:pPr>
                <a:defRPr/>
              </a:pPr>
              <a:t>‹#›</a:t>
            </a:fld>
            <a:endParaRPr lang="en-US" altLang="hu-HU"/>
          </a:p>
        </p:txBody>
      </p:sp>
    </p:spTree>
    <p:extLst>
      <p:ext uri="{BB962C8B-B14F-4D97-AF65-F5344CB8AC3E}">
        <p14:creationId xmlns:p14="http://schemas.microsoft.com/office/powerpoint/2010/main" val="3819686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623888" y="1709738"/>
            <a:ext cx="7886700" cy="2852737"/>
          </a:xfrm>
        </p:spPr>
        <p:txBody>
          <a:bodyPr/>
          <a:lstStyle>
            <a:lvl1pPr>
              <a:defRPr sz="6000"/>
            </a:lvl1pPr>
          </a:lstStyle>
          <a:p>
            <a:r>
              <a:rPr lang="hu-HU" smtClean="0"/>
              <a:t>Mintacím szerkesztése</a:t>
            </a:r>
            <a:endParaRPr lang="hu-HU"/>
          </a:p>
        </p:txBody>
      </p:sp>
      <p:sp>
        <p:nvSpPr>
          <p:cNvPr id="3" name="Szöveg hely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u-HU" smtClean="0"/>
              <a:t>Mintaszöveg szerkesztése</a:t>
            </a:r>
          </a:p>
        </p:txBody>
      </p:sp>
      <p:sp>
        <p:nvSpPr>
          <p:cNvPr id="4" name="Dátum helye 3"/>
          <p:cNvSpPr>
            <a:spLocks noGrp="1"/>
          </p:cNvSpPr>
          <p:nvPr>
            <p:ph type="dt" sz="half" idx="10"/>
          </p:nvPr>
        </p:nvSpPr>
        <p:spPr/>
        <p:txBody>
          <a:bodyPr/>
          <a:lstStyle>
            <a:lvl1pPr>
              <a:defRPr smtClean="0"/>
            </a:lvl1pPr>
          </a:lstStyle>
          <a:p>
            <a:pPr>
              <a:defRPr/>
            </a:pPr>
            <a:endParaRPr lang="en-US" altLang="hu-HU"/>
          </a:p>
        </p:txBody>
      </p:sp>
      <p:sp>
        <p:nvSpPr>
          <p:cNvPr id="5" name="Élőláb helye 4"/>
          <p:cNvSpPr>
            <a:spLocks noGrp="1"/>
          </p:cNvSpPr>
          <p:nvPr>
            <p:ph type="ftr" sz="quarter" idx="11"/>
          </p:nvPr>
        </p:nvSpPr>
        <p:spPr/>
        <p:txBody>
          <a:bodyPr/>
          <a:lstStyle>
            <a:lvl1pPr>
              <a:defRPr smtClean="0"/>
            </a:lvl1pPr>
          </a:lstStyle>
          <a:p>
            <a:pPr>
              <a:defRPr/>
            </a:pPr>
            <a:endParaRPr lang="en-US" altLang="hu-HU"/>
          </a:p>
        </p:txBody>
      </p:sp>
      <p:sp>
        <p:nvSpPr>
          <p:cNvPr id="6" name="Dia számának helye 5"/>
          <p:cNvSpPr>
            <a:spLocks noGrp="1"/>
          </p:cNvSpPr>
          <p:nvPr>
            <p:ph type="sldNum" sz="quarter" idx="12"/>
          </p:nvPr>
        </p:nvSpPr>
        <p:spPr/>
        <p:txBody>
          <a:bodyPr/>
          <a:lstStyle>
            <a:lvl1pPr>
              <a:defRPr smtClean="0"/>
            </a:lvl1pPr>
          </a:lstStyle>
          <a:p>
            <a:pPr>
              <a:defRPr/>
            </a:pPr>
            <a:fld id="{DE857867-CFDB-469C-B033-B7BCC1F06E20}" type="slidenum">
              <a:rPr lang="en-US" altLang="hu-HU"/>
              <a:pPr>
                <a:defRPr/>
              </a:pPr>
              <a:t>‹#›</a:t>
            </a:fld>
            <a:endParaRPr lang="en-US" altLang="hu-HU"/>
          </a:p>
        </p:txBody>
      </p:sp>
    </p:spTree>
    <p:extLst>
      <p:ext uri="{BB962C8B-B14F-4D97-AF65-F5344CB8AC3E}">
        <p14:creationId xmlns:p14="http://schemas.microsoft.com/office/powerpoint/2010/main" val="151497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3072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3072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lvl1pPr>
              <a:defRPr smtClean="0"/>
            </a:lvl1pPr>
          </a:lstStyle>
          <a:p>
            <a:pPr>
              <a:defRPr/>
            </a:pPr>
            <a:endParaRPr lang="en-US" altLang="hu-HU"/>
          </a:p>
        </p:txBody>
      </p:sp>
      <p:sp>
        <p:nvSpPr>
          <p:cNvPr id="6" name="Élőláb helye 5"/>
          <p:cNvSpPr>
            <a:spLocks noGrp="1"/>
          </p:cNvSpPr>
          <p:nvPr>
            <p:ph type="ftr" sz="quarter" idx="11"/>
          </p:nvPr>
        </p:nvSpPr>
        <p:spPr/>
        <p:txBody>
          <a:bodyPr/>
          <a:lstStyle>
            <a:lvl1pPr>
              <a:defRPr smtClean="0"/>
            </a:lvl1pPr>
          </a:lstStyle>
          <a:p>
            <a:pPr>
              <a:defRPr/>
            </a:pPr>
            <a:endParaRPr lang="en-US" altLang="hu-HU"/>
          </a:p>
        </p:txBody>
      </p:sp>
      <p:sp>
        <p:nvSpPr>
          <p:cNvPr id="7" name="Dia számának helye 6"/>
          <p:cNvSpPr>
            <a:spLocks noGrp="1"/>
          </p:cNvSpPr>
          <p:nvPr>
            <p:ph type="sldNum" sz="quarter" idx="12"/>
          </p:nvPr>
        </p:nvSpPr>
        <p:spPr/>
        <p:txBody>
          <a:bodyPr/>
          <a:lstStyle>
            <a:lvl1pPr>
              <a:defRPr smtClean="0"/>
            </a:lvl1pPr>
          </a:lstStyle>
          <a:p>
            <a:pPr>
              <a:defRPr/>
            </a:pPr>
            <a:fld id="{16D704F1-E958-4FE9-B285-C3CB72F472A0}" type="slidenum">
              <a:rPr lang="en-US" altLang="hu-HU"/>
              <a:pPr>
                <a:defRPr/>
              </a:pPr>
              <a:t>‹#›</a:t>
            </a:fld>
            <a:endParaRPr lang="en-US" altLang="hu-HU"/>
          </a:p>
        </p:txBody>
      </p:sp>
    </p:spTree>
    <p:extLst>
      <p:ext uri="{BB962C8B-B14F-4D97-AF65-F5344CB8AC3E}">
        <p14:creationId xmlns:p14="http://schemas.microsoft.com/office/powerpoint/2010/main" val="3307761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630238" y="365125"/>
            <a:ext cx="7886700" cy="1325563"/>
          </a:xfrm>
        </p:spPr>
        <p:txBody>
          <a:bodyPr/>
          <a:lstStyle/>
          <a:p>
            <a:r>
              <a:rPr lang="hu-HU" smtClean="0"/>
              <a:t>Mintacím szerkesztése</a:t>
            </a:r>
            <a:endParaRPr lang="hu-HU"/>
          </a:p>
        </p:txBody>
      </p:sp>
      <p:sp>
        <p:nvSpPr>
          <p:cNvPr id="3" name="Szöveg hely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630238" y="2505075"/>
            <a:ext cx="3868737"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29150" y="2505075"/>
            <a:ext cx="3887788"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lvl1pPr>
              <a:defRPr smtClean="0"/>
            </a:lvl1pPr>
          </a:lstStyle>
          <a:p>
            <a:pPr>
              <a:defRPr/>
            </a:pPr>
            <a:endParaRPr lang="en-US" altLang="hu-HU"/>
          </a:p>
        </p:txBody>
      </p:sp>
      <p:sp>
        <p:nvSpPr>
          <p:cNvPr id="8" name="Élőláb helye 7"/>
          <p:cNvSpPr>
            <a:spLocks noGrp="1"/>
          </p:cNvSpPr>
          <p:nvPr>
            <p:ph type="ftr" sz="quarter" idx="11"/>
          </p:nvPr>
        </p:nvSpPr>
        <p:spPr/>
        <p:txBody>
          <a:bodyPr/>
          <a:lstStyle>
            <a:lvl1pPr>
              <a:defRPr smtClean="0"/>
            </a:lvl1pPr>
          </a:lstStyle>
          <a:p>
            <a:pPr>
              <a:defRPr/>
            </a:pPr>
            <a:endParaRPr lang="en-US" altLang="hu-HU"/>
          </a:p>
        </p:txBody>
      </p:sp>
      <p:sp>
        <p:nvSpPr>
          <p:cNvPr id="9" name="Dia számának helye 8"/>
          <p:cNvSpPr>
            <a:spLocks noGrp="1"/>
          </p:cNvSpPr>
          <p:nvPr>
            <p:ph type="sldNum" sz="quarter" idx="12"/>
          </p:nvPr>
        </p:nvSpPr>
        <p:spPr/>
        <p:txBody>
          <a:bodyPr/>
          <a:lstStyle>
            <a:lvl1pPr>
              <a:defRPr smtClean="0"/>
            </a:lvl1pPr>
          </a:lstStyle>
          <a:p>
            <a:pPr>
              <a:defRPr/>
            </a:pPr>
            <a:fld id="{4C6D61FA-05F0-4D9A-B5B5-55F6E76AE533}" type="slidenum">
              <a:rPr lang="en-US" altLang="hu-HU"/>
              <a:pPr>
                <a:defRPr/>
              </a:pPr>
              <a:t>‹#›</a:t>
            </a:fld>
            <a:endParaRPr lang="en-US" altLang="hu-HU"/>
          </a:p>
        </p:txBody>
      </p:sp>
    </p:spTree>
    <p:extLst>
      <p:ext uri="{BB962C8B-B14F-4D97-AF65-F5344CB8AC3E}">
        <p14:creationId xmlns:p14="http://schemas.microsoft.com/office/powerpoint/2010/main" val="2154530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lvl1pPr>
              <a:defRPr smtClean="0"/>
            </a:lvl1pPr>
          </a:lstStyle>
          <a:p>
            <a:pPr>
              <a:defRPr/>
            </a:pPr>
            <a:endParaRPr lang="en-US" altLang="hu-HU"/>
          </a:p>
        </p:txBody>
      </p:sp>
      <p:sp>
        <p:nvSpPr>
          <p:cNvPr id="4" name="Élőláb helye 3"/>
          <p:cNvSpPr>
            <a:spLocks noGrp="1"/>
          </p:cNvSpPr>
          <p:nvPr>
            <p:ph type="ftr" sz="quarter" idx="11"/>
          </p:nvPr>
        </p:nvSpPr>
        <p:spPr/>
        <p:txBody>
          <a:bodyPr/>
          <a:lstStyle>
            <a:lvl1pPr>
              <a:defRPr smtClean="0"/>
            </a:lvl1pPr>
          </a:lstStyle>
          <a:p>
            <a:pPr>
              <a:defRPr/>
            </a:pPr>
            <a:endParaRPr lang="en-US" altLang="hu-HU"/>
          </a:p>
        </p:txBody>
      </p:sp>
      <p:sp>
        <p:nvSpPr>
          <p:cNvPr id="5" name="Dia számának helye 4"/>
          <p:cNvSpPr>
            <a:spLocks noGrp="1"/>
          </p:cNvSpPr>
          <p:nvPr>
            <p:ph type="sldNum" sz="quarter" idx="12"/>
          </p:nvPr>
        </p:nvSpPr>
        <p:spPr/>
        <p:txBody>
          <a:bodyPr/>
          <a:lstStyle>
            <a:lvl1pPr>
              <a:defRPr smtClean="0"/>
            </a:lvl1pPr>
          </a:lstStyle>
          <a:p>
            <a:pPr>
              <a:defRPr/>
            </a:pPr>
            <a:fld id="{97D3D749-D48D-4F55-8367-20B483CBC20A}" type="slidenum">
              <a:rPr lang="en-US" altLang="hu-HU"/>
              <a:pPr>
                <a:defRPr/>
              </a:pPr>
              <a:t>‹#›</a:t>
            </a:fld>
            <a:endParaRPr lang="en-US" altLang="hu-HU"/>
          </a:p>
        </p:txBody>
      </p:sp>
    </p:spTree>
    <p:extLst>
      <p:ext uri="{BB962C8B-B14F-4D97-AF65-F5344CB8AC3E}">
        <p14:creationId xmlns:p14="http://schemas.microsoft.com/office/powerpoint/2010/main" val="357013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a:defRPr smtClean="0"/>
            </a:lvl1pPr>
          </a:lstStyle>
          <a:p>
            <a:pPr>
              <a:defRPr/>
            </a:pPr>
            <a:endParaRPr lang="en-US" altLang="hu-HU"/>
          </a:p>
        </p:txBody>
      </p:sp>
      <p:sp>
        <p:nvSpPr>
          <p:cNvPr id="3" name="Élőláb helye 2"/>
          <p:cNvSpPr>
            <a:spLocks noGrp="1"/>
          </p:cNvSpPr>
          <p:nvPr>
            <p:ph type="ftr" sz="quarter" idx="11"/>
          </p:nvPr>
        </p:nvSpPr>
        <p:spPr/>
        <p:txBody>
          <a:bodyPr/>
          <a:lstStyle>
            <a:lvl1pPr>
              <a:defRPr smtClean="0"/>
            </a:lvl1pPr>
          </a:lstStyle>
          <a:p>
            <a:pPr>
              <a:defRPr/>
            </a:pPr>
            <a:endParaRPr lang="en-US" altLang="hu-HU"/>
          </a:p>
        </p:txBody>
      </p:sp>
      <p:sp>
        <p:nvSpPr>
          <p:cNvPr id="4" name="Dia számának helye 3"/>
          <p:cNvSpPr>
            <a:spLocks noGrp="1"/>
          </p:cNvSpPr>
          <p:nvPr>
            <p:ph type="sldNum" sz="quarter" idx="12"/>
          </p:nvPr>
        </p:nvSpPr>
        <p:spPr/>
        <p:txBody>
          <a:bodyPr/>
          <a:lstStyle>
            <a:lvl1pPr>
              <a:defRPr smtClean="0"/>
            </a:lvl1pPr>
          </a:lstStyle>
          <a:p>
            <a:pPr>
              <a:defRPr/>
            </a:pPr>
            <a:fld id="{C3CF36E6-4799-46AC-B1D8-76AE5C332B08}" type="slidenum">
              <a:rPr lang="en-US" altLang="hu-HU"/>
              <a:pPr>
                <a:defRPr/>
              </a:pPr>
              <a:t>‹#›</a:t>
            </a:fld>
            <a:endParaRPr lang="en-US" altLang="hu-HU"/>
          </a:p>
        </p:txBody>
      </p:sp>
    </p:spTree>
    <p:extLst>
      <p:ext uri="{BB962C8B-B14F-4D97-AF65-F5344CB8AC3E}">
        <p14:creationId xmlns:p14="http://schemas.microsoft.com/office/powerpoint/2010/main" val="1787338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30238" y="457200"/>
            <a:ext cx="2949575" cy="1600200"/>
          </a:xfrm>
        </p:spPr>
        <p:txBody>
          <a:bodyPr/>
          <a:lstStyle>
            <a:lvl1pPr>
              <a:defRPr sz="3200"/>
            </a:lvl1pPr>
          </a:lstStyle>
          <a:p>
            <a:r>
              <a:rPr lang="hu-HU" smtClean="0"/>
              <a:t>Mintacím szerkesztése</a:t>
            </a:r>
            <a:endParaRPr lang="hu-HU"/>
          </a:p>
        </p:txBody>
      </p:sp>
      <p:sp>
        <p:nvSpPr>
          <p:cNvPr id="3" name="Tartalom hely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lvl1pPr>
              <a:defRPr smtClean="0"/>
            </a:lvl1pPr>
          </a:lstStyle>
          <a:p>
            <a:pPr>
              <a:defRPr/>
            </a:pPr>
            <a:endParaRPr lang="en-US" altLang="hu-HU"/>
          </a:p>
        </p:txBody>
      </p:sp>
      <p:sp>
        <p:nvSpPr>
          <p:cNvPr id="6" name="Élőláb helye 5"/>
          <p:cNvSpPr>
            <a:spLocks noGrp="1"/>
          </p:cNvSpPr>
          <p:nvPr>
            <p:ph type="ftr" sz="quarter" idx="11"/>
          </p:nvPr>
        </p:nvSpPr>
        <p:spPr/>
        <p:txBody>
          <a:bodyPr/>
          <a:lstStyle>
            <a:lvl1pPr>
              <a:defRPr smtClean="0"/>
            </a:lvl1pPr>
          </a:lstStyle>
          <a:p>
            <a:pPr>
              <a:defRPr/>
            </a:pPr>
            <a:endParaRPr lang="en-US" altLang="hu-HU"/>
          </a:p>
        </p:txBody>
      </p:sp>
      <p:sp>
        <p:nvSpPr>
          <p:cNvPr id="7" name="Dia számának helye 6"/>
          <p:cNvSpPr>
            <a:spLocks noGrp="1"/>
          </p:cNvSpPr>
          <p:nvPr>
            <p:ph type="sldNum" sz="quarter" idx="12"/>
          </p:nvPr>
        </p:nvSpPr>
        <p:spPr/>
        <p:txBody>
          <a:bodyPr/>
          <a:lstStyle>
            <a:lvl1pPr>
              <a:defRPr smtClean="0"/>
            </a:lvl1pPr>
          </a:lstStyle>
          <a:p>
            <a:pPr>
              <a:defRPr/>
            </a:pPr>
            <a:fld id="{C229B964-E7FC-4B80-A402-9A0387B52702}" type="slidenum">
              <a:rPr lang="en-US" altLang="hu-HU"/>
              <a:pPr>
                <a:defRPr/>
              </a:pPr>
              <a:t>‹#›</a:t>
            </a:fld>
            <a:endParaRPr lang="en-US" altLang="hu-HU"/>
          </a:p>
        </p:txBody>
      </p:sp>
    </p:spTree>
    <p:extLst>
      <p:ext uri="{BB962C8B-B14F-4D97-AF65-F5344CB8AC3E}">
        <p14:creationId xmlns:p14="http://schemas.microsoft.com/office/powerpoint/2010/main" val="3979218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30238" y="457200"/>
            <a:ext cx="2949575" cy="1600200"/>
          </a:xfrm>
        </p:spPr>
        <p:txBody>
          <a:bodyPr/>
          <a:lstStyle>
            <a:lvl1pPr>
              <a:defRPr sz="3200"/>
            </a:lvl1pPr>
          </a:lstStyle>
          <a:p>
            <a:r>
              <a:rPr lang="hu-HU" smtClean="0"/>
              <a:t>Mintacím szerkesztése</a:t>
            </a:r>
            <a:endParaRPr lang="hu-HU"/>
          </a:p>
        </p:txBody>
      </p:sp>
      <p:sp>
        <p:nvSpPr>
          <p:cNvPr id="3" name="Kép hely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lvl1pPr>
              <a:defRPr smtClean="0"/>
            </a:lvl1pPr>
          </a:lstStyle>
          <a:p>
            <a:pPr>
              <a:defRPr/>
            </a:pPr>
            <a:endParaRPr lang="en-US" altLang="hu-HU"/>
          </a:p>
        </p:txBody>
      </p:sp>
      <p:sp>
        <p:nvSpPr>
          <p:cNvPr id="6" name="Élőláb helye 5"/>
          <p:cNvSpPr>
            <a:spLocks noGrp="1"/>
          </p:cNvSpPr>
          <p:nvPr>
            <p:ph type="ftr" sz="quarter" idx="11"/>
          </p:nvPr>
        </p:nvSpPr>
        <p:spPr/>
        <p:txBody>
          <a:bodyPr/>
          <a:lstStyle>
            <a:lvl1pPr>
              <a:defRPr smtClean="0"/>
            </a:lvl1pPr>
          </a:lstStyle>
          <a:p>
            <a:pPr>
              <a:defRPr/>
            </a:pPr>
            <a:endParaRPr lang="en-US" altLang="hu-HU"/>
          </a:p>
        </p:txBody>
      </p:sp>
      <p:sp>
        <p:nvSpPr>
          <p:cNvPr id="7" name="Dia számának helye 6"/>
          <p:cNvSpPr>
            <a:spLocks noGrp="1"/>
          </p:cNvSpPr>
          <p:nvPr>
            <p:ph type="sldNum" sz="quarter" idx="12"/>
          </p:nvPr>
        </p:nvSpPr>
        <p:spPr/>
        <p:txBody>
          <a:bodyPr/>
          <a:lstStyle>
            <a:lvl1pPr>
              <a:defRPr smtClean="0"/>
            </a:lvl1pPr>
          </a:lstStyle>
          <a:p>
            <a:pPr>
              <a:defRPr/>
            </a:pPr>
            <a:fld id="{6DABEAE2-808D-4519-9492-C64DBCF25B47}" type="slidenum">
              <a:rPr lang="en-US" altLang="hu-HU"/>
              <a:pPr>
                <a:defRPr/>
              </a:pPr>
              <a:t>‹#›</a:t>
            </a:fld>
            <a:endParaRPr lang="en-US" altLang="hu-HU"/>
          </a:p>
        </p:txBody>
      </p:sp>
    </p:spTree>
    <p:extLst>
      <p:ext uri="{BB962C8B-B14F-4D97-AF65-F5344CB8AC3E}">
        <p14:creationId xmlns:p14="http://schemas.microsoft.com/office/powerpoint/2010/main" val="3478921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hu-HU" smtClean="0"/>
              <a:t>Mintacím szerkesztése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hu-HU" smtClean="0"/>
              <a:t>Mintaszöveg szerkesztése</a:t>
            </a:r>
          </a:p>
          <a:p>
            <a:pPr lvl="1"/>
            <a:r>
              <a:rPr lang="en-US" altLang="hu-HU" smtClean="0"/>
              <a:t>Második szint</a:t>
            </a:r>
          </a:p>
          <a:p>
            <a:pPr lvl="2"/>
            <a:r>
              <a:rPr lang="en-US" altLang="hu-HU" smtClean="0"/>
              <a:t>Harmadik szint</a:t>
            </a:r>
          </a:p>
          <a:p>
            <a:pPr lvl="3"/>
            <a:r>
              <a:rPr lang="en-US" altLang="hu-HU" smtClean="0"/>
              <a:t>Negyedik szint</a:t>
            </a:r>
          </a:p>
          <a:p>
            <a:pPr lvl="4"/>
            <a:r>
              <a:rPr lang="en-US" altLang="hu-HU" smtClean="0"/>
              <a:t>Ötödik szint</a:t>
            </a:r>
          </a:p>
        </p:txBody>
      </p:sp>
      <p:sp>
        <p:nvSpPr>
          <p:cNvPr id="107524" name="Rectangle 4"/>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000" smtClean="0"/>
            </a:lvl1pPr>
          </a:lstStyle>
          <a:p>
            <a:pPr>
              <a:defRPr/>
            </a:pPr>
            <a:endParaRPr lang="en-US" altLang="hu-HU"/>
          </a:p>
        </p:txBody>
      </p:sp>
      <p:sp>
        <p:nvSpPr>
          <p:cNvPr id="10752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smtClean="0"/>
            </a:lvl1pPr>
          </a:lstStyle>
          <a:p>
            <a:pPr>
              <a:defRPr/>
            </a:pPr>
            <a:endParaRPr lang="en-US" altLang="hu-HU"/>
          </a:p>
        </p:txBody>
      </p:sp>
      <p:sp>
        <p:nvSpPr>
          <p:cNvPr id="107526" name="Rectangle 6"/>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smtClean="0"/>
            </a:lvl1pPr>
          </a:lstStyle>
          <a:p>
            <a:pPr>
              <a:defRPr/>
            </a:pPr>
            <a:fld id="{E32C5324-7309-4411-842F-64093B97BC40}" type="slidenum">
              <a:rPr lang="en-US" altLang="hu-HU"/>
              <a:pPr>
                <a:defRPr/>
              </a:pPr>
              <a:t>‹#›</a:t>
            </a:fld>
            <a:endParaRPr lang="en-US" altLang="hu-HU"/>
          </a:p>
        </p:txBody>
      </p:sp>
      <p:sp>
        <p:nvSpPr>
          <p:cNvPr id="1031" name="Rectangle 7"/>
          <p:cNvSpPr>
            <a:spLocks noChangeArrowheads="1"/>
          </p:cNvSpPr>
          <p:nvPr/>
        </p:nvSpPr>
        <p:spPr bwMode="auto">
          <a:xfrm>
            <a:off x="0" y="0"/>
            <a:ext cx="228600" cy="2286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t-EE" altLang="hu-HU" sz="2400">
              <a:latin typeface="Times New Roman" panose="02020603050405020304" pitchFamily="18" charset="0"/>
            </a:endParaRPr>
          </a:p>
        </p:txBody>
      </p:sp>
      <p:sp>
        <p:nvSpPr>
          <p:cNvPr id="1032" name="Line 8"/>
          <p:cNvSpPr>
            <a:spLocks noChangeShapeType="1"/>
          </p:cNvSpPr>
          <p:nvPr/>
        </p:nvSpPr>
        <p:spPr bwMode="auto">
          <a:xfrm>
            <a:off x="457200" y="1447800"/>
            <a:ext cx="80772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033" name="Rectangle 9"/>
          <p:cNvSpPr>
            <a:spLocks noChangeArrowheads="1"/>
          </p:cNvSpPr>
          <p:nvPr/>
        </p:nvSpPr>
        <p:spPr bwMode="auto">
          <a:xfrm>
            <a:off x="0" y="2286000"/>
            <a:ext cx="228600" cy="2286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t-EE" altLang="hu-HU" sz="2400">
              <a:latin typeface="Times New Roman" panose="02020603050405020304" pitchFamily="18" charset="0"/>
            </a:endParaRPr>
          </a:p>
        </p:txBody>
      </p:sp>
      <p:sp>
        <p:nvSpPr>
          <p:cNvPr id="1034" name="Rectangle 10"/>
          <p:cNvSpPr>
            <a:spLocks noChangeArrowheads="1"/>
          </p:cNvSpPr>
          <p:nvPr/>
        </p:nvSpPr>
        <p:spPr bwMode="auto">
          <a:xfrm>
            <a:off x="0" y="4572000"/>
            <a:ext cx="228600" cy="22860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t-EE" altLang="hu-HU" sz="240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iming>
    <p:tnLst>
      <p:par>
        <p:cTn id="1" dur="indefinite" restart="never" nodeType="tmRoot"/>
      </p:par>
    </p:tnLst>
  </p:timing>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anose="02020404030301010803" pitchFamily="18" charset="0"/>
        </a:defRPr>
      </a:lvl2pPr>
      <a:lvl3pPr algn="l" rtl="0" eaLnBrk="0" fontAlgn="base" hangingPunct="0">
        <a:spcBef>
          <a:spcPct val="0"/>
        </a:spcBef>
        <a:spcAft>
          <a:spcPct val="0"/>
        </a:spcAft>
        <a:defRPr sz="4400">
          <a:solidFill>
            <a:schemeClr val="tx2"/>
          </a:solidFill>
          <a:latin typeface="Garamond" panose="02020404030301010803" pitchFamily="18" charset="0"/>
        </a:defRPr>
      </a:lvl3pPr>
      <a:lvl4pPr algn="l" rtl="0" eaLnBrk="0" fontAlgn="base" hangingPunct="0">
        <a:spcBef>
          <a:spcPct val="0"/>
        </a:spcBef>
        <a:spcAft>
          <a:spcPct val="0"/>
        </a:spcAft>
        <a:defRPr sz="4400">
          <a:solidFill>
            <a:schemeClr val="tx2"/>
          </a:solidFill>
          <a:latin typeface="Garamond" panose="02020404030301010803" pitchFamily="18" charset="0"/>
        </a:defRPr>
      </a:lvl4pPr>
      <a:lvl5pPr algn="l" rtl="0" eaLnBrk="0" fontAlgn="base" hangingPunct="0">
        <a:spcBef>
          <a:spcPct val="0"/>
        </a:spcBef>
        <a:spcAft>
          <a:spcPct val="0"/>
        </a:spcAft>
        <a:defRPr sz="4400">
          <a:solidFill>
            <a:schemeClr val="tx2"/>
          </a:solidFill>
          <a:latin typeface="Garamond" panose="02020404030301010803" pitchFamily="18" charset="0"/>
        </a:defRPr>
      </a:lvl5pPr>
      <a:lvl6pPr marL="457200" algn="l" rtl="0" fontAlgn="base">
        <a:spcBef>
          <a:spcPct val="0"/>
        </a:spcBef>
        <a:spcAft>
          <a:spcPct val="0"/>
        </a:spcAft>
        <a:defRPr sz="4400">
          <a:solidFill>
            <a:schemeClr val="tx2"/>
          </a:solidFill>
          <a:latin typeface="Garamond" panose="02020404030301010803" pitchFamily="18" charset="0"/>
        </a:defRPr>
      </a:lvl6pPr>
      <a:lvl7pPr marL="914400" algn="l" rtl="0" fontAlgn="base">
        <a:spcBef>
          <a:spcPct val="0"/>
        </a:spcBef>
        <a:spcAft>
          <a:spcPct val="0"/>
        </a:spcAft>
        <a:defRPr sz="4400">
          <a:solidFill>
            <a:schemeClr val="tx2"/>
          </a:solidFill>
          <a:latin typeface="Garamond" panose="02020404030301010803" pitchFamily="18" charset="0"/>
        </a:defRPr>
      </a:lvl7pPr>
      <a:lvl8pPr marL="1371600" algn="l" rtl="0" fontAlgn="base">
        <a:spcBef>
          <a:spcPct val="0"/>
        </a:spcBef>
        <a:spcAft>
          <a:spcPct val="0"/>
        </a:spcAft>
        <a:defRPr sz="4400">
          <a:solidFill>
            <a:schemeClr val="tx2"/>
          </a:solidFill>
          <a:latin typeface="Garamond" panose="02020404030301010803" pitchFamily="18" charset="0"/>
        </a:defRPr>
      </a:lvl8pPr>
      <a:lvl9pPr marL="1828800" algn="l" rtl="0" fontAlgn="base">
        <a:spcBef>
          <a:spcPct val="0"/>
        </a:spcBef>
        <a:spcAft>
          <a:spcPct val="0"/>
        </a:spcAft>
        <a:defRPr sz="4400">
          <a:solidFill>
            <a:schemeClr val="tx2"/>
          </a:solidFill>
          <a:latin typeface="Garamond" panose="02020404030301010803"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p"/>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n"/>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p"/>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bg2"/>
        </a:buClr>
        <a:buFont typeface="Wingdings" panose="05000000000000000000"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9.emf"/><Relationship Id="rId5" Type="http://schemas.openxmlformats.org/officeDocument/2006/relationships/oleObject" Target="../embeddings/oleObject1.bin"/><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églalap 1"/>
          <p:cNvSpPr>
            <a:spLocks noChangeArrowheads="1"/>
          </p:cNvSpPr>
          <p:nvPr/>
        </p:nvSpPr>
        <p:spPr bwMode="auto">
          <a:xfrm>
            <a:off x="457200" y="685800"/>
            <a:ext cx="8305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hu-HU" sz="2800" dirty="0" err="1"/>
              <a:t>Gyógyszertervezési</a:t>
            </a:r>
            <a:r>
              <a:rPr lang="en-US" altLang="hu-HU" sz="2800" dirty="0"/>
              <a:t> </a:t>
            </a:r>
            <a:r>
              <a:rPr lang="en-US" altLang="hu-HU" sz="2800" dirty="0" err="1"/>
              <a:t>eljárások</a:t>
            </a:r>
            <a:r>
              <a:rPr lang="en-US" altLang="hu-HU" sz="2800" dirty="0"/>
              <a:t> </a:t>
            </a:r>
            <a:r>
              <a:rPr lang="en-US" altLang="hu-HU" sz="2800" dirty="0" err="1"/>
              <a:t>fejlesztése</a:t>
            </a:r>
            <a:r>
              <a:rPr lang="en-US" altLang="hu-HU" sz="2800" dirty="0"/>
              <a:t> a KIFÜ HPC-</a:t>
            </a:r>
            <a:r>
              <a:rPr lang="en-US" altLang="hu-HU" sz="2800" dirty="0" err="1"/>
              <a:t>vel</a:t>
            </a:r>
            <a:endParaRPr lang="en-US" altLang="hu-HU" sz="2800" dirty="0"/>
          </a:p>
        </p:txBody>
      </p:sp>
      <p:sp>
        <p:nvSpPr>
          <p:cNvPr id="15363" name="Téglalap 2"/>
          <p:cNvSpPr>
            <a:spLocks noChangeArrowheads="1"/>
          </p:cNvSpPr>
          <p:nvPr/>
        </p:nvSpPr>
        <p:spPr bwMode="auto">
          <a:xfrm>
            <a:off x="609600" y="2819400"/>
            <a:ext cx="8153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r>
              <a:rPr lang="en-US" i="1" dirty="0" err="1"/>
              <a:t>Hetényi</a:t>
            </a:r>
            <a:r>
              <a:rPr lang="en-US" i="1" dirty="0"/>
              <a:t> </a:t>
            </a:r>
            <a:r>
              <a:rPr lang="en-US" i="1" dirty="0" err="1"/>
              <a:t>Csaba</a:t>
            </a:r>
            <a:r>
              <a:rPr lang="en-US" i="1" dirty="0"/>
              <a:t>, </a:t>
            </a:r>
            <a:r>
              <a:rPr lang="en-US" i="1" dirty="0" err="1"/>
              <a:t>Zsidó</a:t>
            </a:r>
            <a:r>
              <a:rPr lang="en-US" i="1" dirty="0"/>
              <a:t> </a:t>
            </a:r>
            <a:r>
              <a:rPr lang="en-US" i="1" dirty="0" err="1"/>
              <a:t>Balázs</a:t>
            </a:r>
            <a:r>
              <a:rPr lang="en-US" i="1" dirty="0"/>
              <a:t> </a:t>
            </a:r>
            <a:r>
              <a:rPr lang="en-US" i="1" dirty="0" err="1"/>
              <a:t>Zoltán</a:t>
            </a:r>
            <a:r>
              <a:rPr lang="en-US" i="1" dirty="0"/>
              <a:t>, </a:t>
            </a:r>
            <a:r>
              <a:rPr lang="en-US" i="1" dirty="0" err="1"/>
              <a:t>Börzsei</a:t>
            </a:r>
            <a:r>
              <a:rPr lang="en-US" i="1" dirty="0"/>
              <a:t> Rita, </a:t>
            </a:r>
            <a:r>
              <a:rPr lang="en-US" i="1" dirty="0" err="1"/>
              <a:t>Szél</a:t>
            </a:r>
            <a:r>
              <a:rPr lang="en-US" i="1" dirty="0"/>
              <a:t> Viktor, </a:t>
            </a:r>
            <a:r>
              <a:rPr lang="en-US" i="1" dirty="0" err="1"/>
              <a:t>Bayarsaikhan</a:t>
            </a:r>
            <a:r>
              <a:rPr lang="en-US" i="1" dirty="0"/>
              <a:t> </a:t>
            </a:r>
            <a:r>
              <a:rPr lang="en-US" i="1" dirty="0" err="1"/>
              <a:t>Bayartsetseg</a:t>
            </a:r>
            <a:r>
              <a:rPr lang="en-US" i="1" dirty="0"/>
              <a:t>, </a:t>
            </a:r>
            <a:r>
              <a:rPr lang="en-US" i="1" dirty="0" err="1"/>
              <a:t>Horváth</a:t>
            </a:r>
            <a:r>
              <a:rPr lang="en-US" i="1" dirty="0"/>
              <a:t> </a:t>
            </a:r>
            <a:r>
              <a:rPr lang="en-US" i="1" dirty="0" err="1"/>
              <a:t>István</a:t>
            </a:r>
            <a:endParaRPr lang="en-US" i="1" dirty="0"/>
          </a:p>
          <a:p>
            <a:endParaRPr lang="hu-HU" altLang="hu-HU" dirty="0"/>
          </a:p>
          <a:p>
            <a:pPr eaLnBrk="1" hangingPunct="1"/>
            <a:r>
              <a:rPr lang="hu-HU" altLang="hu-HU" dirty="0" err="1" smtClean="0"/>
              <a:t>Pharmacoinformatics</a:t>
            </a:r>
            <a:r>
              <a:rPr lang="hu-HU" altLang="hu-HU" dirty="0" smtClean="0"/>
              <a:t> Unit, </a:t>
            </a:r>
            <a:r>
              <a:rPr lang="hu-HU" altLang="hu-HU" dirty="0" err="1" smtClean="0"/>
              <a:t>Department</a:t>
            </a:r>
            <a:r>
              <a:rPr lang="hu-HU" altLang="hu-HU" dirty="0" smtClean="0"/>
              <a:t> </a:t>
            </a:r>
            <a:r>
              <a:rPr lang="hu-HU" altLang="hu-HU" dirty="0"/>
              <a:t>of </a:t>
            </a:r>
            <a:r>
              <a:rPr lang="hu-HU" altLang="hu-HU" dirty="0" err="1"/>
              <a:t>Pharmacology</a:t>
            </a:r>
            <a:r>
              <a:rPr lang="hu-HU" altLang="hu-HU" dirty="0"/>
              <a:t> and </a:t>
            </a:r>
            <a:r>
              <a:rPr lang="hu-HU" altLang="hu-HU" dirty="0" err="1"/>
              <a:t>Pharmacotherapy</a:t>
            </a:r>
            <a:r>
              <a:rPr lang="hu-HU" altLang="hu-HU" dirty="0"/>
              <a:t>, </a:t>
            </a:r>
            <a:r>
              <a:rPr lang="hu-HU" altLang="hu-HU" dirty="0" err="1" smtClean="0"/>
              <a:t>Medical</a:t>
            </a:r>
            <a:r>
              <a:rPr lang="hu-HU" altLang="hu-HU" dirty="0" smtClean="0"/>
              <a:t> </a:t>
            </a:r>
            <a:r>
              <a:rPr lang="hu-HU" altLang="hu-HU" dirty="0" err="1" smtClean="0"/>
              <a:t>School</a:t>
            </a:r>
            <a:r>
              <a:rPr lang="hu-HU" altLang="hu-HU" dirty="0" smtClean="0"/>
              <a:t>, University </a:t>
            </a:r>
            <a:r>
              <a:rPr lang="hu-HU" altLang="hu-HU" dirty="0"/>
              <a:t>of Pécs, Szigeti út 12, 7624 Pécs, Hungary</a:t>
            </a:r>
            <a:r>
              <a:rPr lang="hu-HU" altLang="hu-HU" dirty="0" smtClean="0"/>
              <a:t>.</a:t>
            </a:r>
          </a:p>
          <a:p>
            <a:pPr eaLnBrk="1" hangingPunct="1"/>
            <a:endParaRPr lang="hu-HU" altLang="hu-HU" dirty="0" smtClean="0"/>
          </a:p>
          <a:p>
            <a:pPr eaLnBrk="1" hangingPunct="1"/>
            <a:r>
              <a:rPr lang="hu-HU" altLang="hu-HU" dirty="0" smtClean="0"/>
              <a:t>hetenyi.csaba@pte.hu</a:t>
            </a:r>
            <a:endParaRPr lang="hu-HU" altLang="hu-HU" dirty="0"/>
          </a:p>
        </p:txBody>
      </p:sp>
      <p:pic>
        <p:nvPicPr>
          <p:cNvPr id="15364" name="Kép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9425" y="5353109"/>
            <a:ext cx="79375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395288" y="5734050"/>
            <a:ext cx="8053387"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r>
              <a:rPr lang="en-US" altLang="hu-HU" sz="1600">
                <a:latin typeface="Arial" panose="020B0604020202020204" pitchFamily="34" charset="0"/>
                <a:cs typeface="Arial" panose="020B0604020202020204" pitchFamily="34" charset="0"/>
              </a:rPr>
              <a:t>E. Nittinger, N. Schneider, G. Lange, M. Rarey, Evidence of water molecules - a statistical evaluation of water molecules based on electron density, </a:t>
            </a:r>
            <a:endParaRPr lang="hu-HU" altLang="hu-HU" sz="1600">
              <a:latin typeface="Arial" panose="020B0604020202020204" pitchFamily="34" charset="0"/>
              <a:cs typeface="Arial" panose="020B0604020202020204" pitchFamily="34" charset="0"/>
            </a:endParaRPr>
          </a:p>
          <a:p>
            <a:pPr algn="r" eaLnBrk="1" hangingPunct="1"/>
            <a:r>
              <a:rPr lang="en-US" altLang="hu-HU" sz="1600">
                <a:latin typeface="Arial" panose="020B0604020202020204" pitchFamily="34" charset="0"/>
                <a:cs typeface="Arial" panose="020B0604020202020204" pitchFamily="34" charset="0"/>
              </a:rPr>
              <a:t>J. Chem. Inf. Model. 55 (2015) 771-783.</a:t>
            </a:r>
            <a:endParaRPr lang="hu-HU" altLang="hu-HU" sz="1600">
              <a:latin typeface="Arial" panose="020B0604020202020204" pitchFamily="34" charset="0"/>
              <a:cs typeface="Arial" panose="020B0604020202020204" pitchFamily="34" charset="0"/>
            </a:endParaRPr>
          </a:p>
        </p:txBody>
      </p:sp>
      <p:pic>
        <p:nvPicPr>
          <p:cNvPr id="256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295400"/>
            <a:ext cx="5275263" cy="424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Téglalap 4"/>
          <p:cNvSpPr>
            <a:spLocks noChangeArrowheads="1"/>
          </p:cNvSpPr>
          <p:nvPr/>
        </p:nvSpPr>
        <p:spPr bwMode="auto">
          <a:xfrm>
            <a:off x="381000" y="460375"/>
            <a:ext cx="757156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sz="2700" dirty="0" err="1" smtClean="0"/>
              <a:t>Hydration</a:t>
            </a:r>
            <a:r>
              <a:rPr lang="hu-HU" altLang="hu-HU" sz="2700" dirty="0" smtClean="0"/>
              <a:t> </a:t>
            </a:r>
            <a:r>
              <a:rPr lang="hu-HU" altLang="hu-HU" sz="2700" dirty="0" err="1" smtClean="0"/>
              <a:t>structure</a:t>
            </a:r>
            <a:r>
              <a:rPr lang="hu-HU" altLang="hu-HU" sz="2700" dirty="0" smtClean="0"/>
              <a:t> - </a:t>
            </a:r>
            <a:r>
              <a:rPr lang="hu-HU" altLang="hu-HU" sz="2700" dirty="0" err="1" smtClean="0"/>
              <a:t>modeling</a:t>
            </a:r>
            <a:r>
              <a:rPr lang="hu-HU" altLang="hu-HU" sz="2700" dirty="0" smtClean="0"/>
              <a:t> </a:t>
            </a:r>
            <a:r>
              <a:rPr lang="hu-HU" altLang="hu-HU" sz="2700" dirty="0" err="1"/>
              <a:t>techniques</a:t>
            </a:r>
            <a:endParaRPr lang="hu-HU" altLang="hu-HU" sz="27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églalap 2"/>
          <p:cNvSpPr>
            <a:spLocks noChangeArrowheads="1"/>
          </p:cNvSpPr>
          <p:nvPr/>
        </p:nvSpPr>
        <p:spPr bwMode="auto">
          <a:xfrm>
            <a:off x="390832" y="1447800"/>
            <a:ext cx="855509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buFontTx/>
              <a:buChar char="-"/>
            </a:pPr>
            <a:r>
              <a:rPr lang="hu-HU" altLang="hu-HU" sz="2700" dirty="0" err="1"/>
              <a:t>Only</a:t>
            </a:r>
            <a:r>
              <a:rPr lang="hu-HU" altLang="hu-HU" sz="2700" dirty="0"/>
              <a:t> </a:t>
            </a:r>
            <a:r>
              <a:rPr lang="hu-HU" altLang="hu-HU" sz="2700" dirty="0" err="1"/>
              <a:t>target-water</a:t>
            </a:r>
            <a:r>
              <a:rPr lang="hu-HU" altLang="hu-HU" sz="2700" dirty="0"/>
              <a:t> </a:t>
            </a:r>
            <a:r>
              <a:rPr lang="hu-HU" altLang="hu-HU" sz="2700" dirty="0" err="1" smtClean="0"/>
              <a:t>contacts</a:t>
            </a:r>
            <a:r>
              <a:rPr lang="hu-HU" altLang="hu-HU" sz="2700" dirty="0" smtClean="0"/>
              <a:t> </a:t>
            </a:r>
            <a:r>
              <a:rPr lang="hu-HU" altLang="hu-HU" sz="2700" dirty="0" err="1" smtClean="0"/>
              <a:t>are</a:t>
            </a:r>
            <a:r>
              <a:rPr lang="hu-HU" altLang="hu-HU" sz="2700" dirty="0" smtClean="0"/>
              <a:t> </a:t>
            </a:r>
            <a:r>
              <a:rPr lang="hu-HU" altLang="hu-HU" sz="2700" dirty="0" err="1" smtClean="0"/>
              <a:t>considered</a:t>
            </a:r>
            <a:endParaRPr lang="hu-HU" altLang="hu-HU" sz="2700" dirty="0"/>
          </a:p>
          <a:p>
            <a:pPr algn="l" eaLnBrk="1" hangingPunct="1">
              <a:buFontTx/>
              <a:buChar char="-"/>
            </a:pPr>
            <a:r>
              <a:rPr lang="hu-HU" altLang="hu-HU" sz="2700" dirty="0" err="1"/>
              <a:t>Water-water</a:t>
            </a:r>
            <a:r>
              <a:rPr lang="hu-HU" altLang="hu-HU" sz="2700" dirty="0"/>
              <a:t> </a:t>
            </a:r>
            <a:r>
              <a:rPr lang="hu-HU" altLang="hu-HU" sz="2700" dirty="0" err="1"/>
              <a:t>contacts</a:t>
            </a:r>
            <a:r>
              <a:rPr lang="hu-HU" altLang="hu-HU" sz="2700" dirty="0"/>
              <a:t> </a:t>
            </a:r>
            <a:r>
              <a:rPr lang="hu-HU" altLang="hu-HU" sz="2700" dirty="0" err="1"/>
              <a:t>are</a:t>
            </a:r>
            <a:r>
              <a:rPr lang="hu-HU" altLang="hu-HU" sz="2700" dirty="0"/>
              <a:t> </a:t>
            </a:r>
            <a:r>
              <a:rPr lang="hu-HU" altLang="hu-HU" sz="2700" dirty="0" err="1" smtClean="0"/>
              <a:t>missing</a:t>
            </a:r>
            <a:endParaRPr lang="hu-HU" altLang="hu-HU" sz="2700" dirty="0" smtClean="0"/>
          </a:p>
          <a:p>
            <a:pPr algn="l" eaLnBrk="1" hangingPunct="1">
              <a:buFontTx/>
              <a:buChar char="-"/>
            </a:pPr>
            <a:r>
              <a:rPr lang="hu-HU" altLang="hu-HU" sz="2700" dirty="0" err="1"/>
              <a:t>Lack</a:t>
            </a:r>
            <a:r>
              <a:rPr lang="hu-HU" altLang="hu-HU" sz="2700" dirty="0"/>
              <a:t> of </a:t>
            </a:r>
            <a:r>
              <a:rPr lang="hu-HU" altLang="hu-HU" sz="2700" dirty="0" err="1"/>
              <a:t>extensive</a:t>
            </a:r>
            <a:r>
              <a:rPr lang="hu-HU" altLang="hu-HU" sz="2700" dirty="0"/>
              <a:t> </a:t>
            </a:r>
            <a:r>
              <a:rPr lang="hu-HU" altLang="hu-HU" sz="2700" dirty="0" err="1" smtClean="0"/>
              <a:t>validation</a:t>
            </a:r>
            <a:endParaRPr lang="hu-HU" altLang="hu-HU" sz="2700" dirty="0"/>
          </a:p>
          <a:p>
            <a:pPr algn="l" eaLnBrk="1" hangingPunct="1">
              <a:buFontTx/>
              <a:buChar char="-"/>
            </a:pPr>
            <a:r>
              <a:rPr lang="hu-HU" altLang="hu-HU" sz="2700" dirty="0" err="1"/>
              <a:t>Few</a:t>
            </a:r>
            <a:r>
              <a:rPr lang="hu-HU" altLang="hu-HU" sz="2700" dirty="0"/>
              <a:t> </a:t>
            </a:r>
            <a:r>
              <a:rPr lang="hu-HU" altLang="hu-HU" sz="2700" b="1" dirty="0" err="1" smtClean="0"/>
              <a:t>molecular</a:t>
            </a:r>
            <a:r>
              <a:rPr lang="hu-HU" altLang="hu-HU" sz="2700" b="1" dirty="0" smtClean="0"/>
              <a:t> </a:t>
            </a:r>
            <a:r>
              <a:rPr lang="hu-HU" altLang="hu-HU" sz="2700" b="1" dirty="0" err="1" smtClean="0"/>
              <a:t>dynamics</a:t>
            </a:r>
            <a:r>
              <a:rPr lang="hu-HU" altLang="hu-HU" sz="2700" b="1" dirty="0" smtClean="0"/>
              <a:t> (MD) </a:t>
            </a:r>
            <a:r>
              <a:rPr lang="hu-HU" altLang="hu-HU" sz="2700" dirty="0" err="1" smtClean="0"/>
              <a:t>approaches</a:t>
            </a:r>
            <a:endParaRPr lang="hu-HU" altLang="hu-HU" sz="2700" dirty="0"/>
          </a:p>
        </p:txBody>
      </p:sp>
      <p:sp>
        <p:nvSpPr>
          <p:cNvPr id="26628" name="Téglalap 3"/>
          <p:cNvSpPr>
            <a:spLocks noChangeArrowheads="1"/>
          </p:cNvSpPr>
          <p:nvPr/>
        </p:nvSpPr>
        <p:spPr bwMode="auto">
          <a:xfrm>
            <a:off x="1330768" y="381000"/>
            <a:ext cx="66752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sz="2700" b="1" dirty="0" err="1">
                <a:solidFill>
                  <a:srgbClr val="FF0000"/>
                </a:solidFill>
              </a:rPr>
              <a:t>Problems</a:t>
            </a:r>
            <a:r>
              <a:rPr lang="hu-HU" altLang="hu-HU" sz="2700" b="1" dirty="0">
                <a:solidFill>
                  <a:srgbClr val="FF0000"/>
                </a:solidFill>
              </a:rPr>
              <a:t> of </a:t>
            </a:r>
            <a:r>
              <a:rPr lang="hu-HU" altLang="hu-HU" sz="2700" b="1" dirty="0" err="1">
                <a:solidFill>
                  <a:srgbClr val="FF0000"/>
                </a:solidFill>
              </a:rPr>
              <a:t>modeling</a:t>
            </a:r>
            <a:r>
              <a:rPr lang="hu-HU" altLang="hu-HU" sz="2700" b="1" dirty="0">
                <a:solidFill>
                  <a:srgbClr val="FF0000"/>
                </a:solidFill>
              </a:rPr>
              <a:t> </a:t>
            </a:r>
            <a:r>
              <a:rPr lang="hu-HU" altLang="hu-HU" sz="2700" b="1" dirty="0" err="1">
                <a:solidFill>
                  <a:srgbClr val="FF0000"/>
                </a:solidFill>
              </a:rPr>
              <a:t>techniques</a:t>
            </a:r>
            <a:endParaRPr lang="hu-HU" altLang="hu-HU" sz="2700" b="1" dirty="0">
              <a:solidFill>
                <a:srgbClr val="FF0000"/>
              </a:solidFill>
            </a:endParaRPr>
          </a:p>
        </p:txBody>
      </p:sp>
    </p:spTree>
    <p:extLst>
      <p:ext uri="{BB962C8B-B14F-4D97-AF65-F5344CB8AC3E}">
        <p14:creationId xmlns:p14="http://schemas.microsoft.com/office/powerpoint/2010/main" val="17749038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églalap 4"/>
          <p:cNvSpPr/>
          <p:nvPr/>
        </p:nvSpPr>
        <p:spPr>
          <a:xfrm>
            <a:off x="457200" y="5867400"/>
            <a:ext cx="7300653" cy="507831"/>
          </a:xfrm>
          <a:prstGeom prst="rect">
            <a:avLst/>
          </a:prstGeom>
        </p:spPr>
        <p:txBody>
          <a:bodyPr wrap="none">
            <a:spAutoFit/>
          </a:bodyPr>
          <a:lstStyle/>
          <a:p>
            <a:pPr eaLnBrk="1" hangingPunct="1">
              <a:defRPr/>
            </a:pPr>
            <a:r>
              <a:rPr lang="hu-HU" sz="2700" dirty="0" err="1" smtClean="0">
                <a:solidFill>
                  <a:schemeClr val="bg1">
                    <a:lumMod val="95000"/>
                  </a:schemeClr>
                </a:solidFill>
              </a:rPr>
              <a:t>Hydration</a:t>
            </a:r>
            <a:r>
              <a:rPr lang="hu-HU" sz="2700" dirty="0" smtClean="0">
                <a:solidFill>
                  <a:schemeClr val="bg1">
                    <a:lumMod val="95000"/>
                  </a:schemeClr>
                </a:solidFill>
              </a:rPr>
              <a:t> – </a:t>
            </a:r>
            <a:r>
              <a:rPr lang="hu-HU" sz="2700" dirty="0" err="1" smtClean="0">
                <a:solidFill>
                  <a:schemeClr val="bg1">
                    <a:lumMod val="95000"/>
                  </a:schemeClr>
                </a:solidFill>
              </a:rPr>
              <a:t>Our</a:t>
            </a:r>
            <a:r>
              <a:rPr lang="hu-HU" sz="2700" dirty="0" smtClean="0">
                <a:solidFill>
                  <a:schemeClr val="bg1">
                    <a:lumMod val="95000"/>
                  </a:schemeClr>
                </a:solidFill>
              </a:rPr>
              <a:t> </a:t>
            </a:r>
            <a:r>
              <a:rPr lang="hu-HU" sz="2700" dirty="0" err="1" smtClean="0">
                <a:solidFill>
                  <a:schemeClr val="bg1">
                    <a:lumMod val="95000"/>
                  </a:schemeClr>
                </a:solidFill>
              </a:rPr>
              <a:t>solution</a:t>
            </a:r>
            <a:r>
              <a:rPr lang="hu-HU" sz="2700" dirty="0" smtClean="0">
                <a:solidFill>
                  <a:schemeClr val="bg1">
                    <a:lumMod val="95000"/>
                  </a:schemeClr>
                </a:solidFill>
              </a:rPr>
              <a:t> </a:t>
            </a:r>
            <a:r>
              <a:rPr lang="hu-HU" sz="2700" dirty="0" err="1" smtClean="0">
                <a:solidFill>
                  <a:schemeClr val="bg1">
                    <a:lumMod val="95000"/>
                  </a:schemeClr>
                </a:solidFill>
              </a:rPr>
              <a:t>for</a:t>
            </a:r>
            <a:r>
              <a:rPr lang="hu-HU" sz="2700" dirty="0" smtClean="0">
                <a:solidFill>
                  <a:schemeClr val="bg1">
                    <a:lumMod val="95000"/>
                  </a:schemeClr>
                </a:solidFill>
              </a:rPr>
              <a:t> </a:t>
            </a:r>
            <a:r>
              <a:rPr lang="hu-HU" sz="2700" dirty="0" err="1" smtClean="0">
                <a:solidFill>
                  <a:schemeClr val="bg1">
                    <a:lumMod val="95000"/>
                  </a:schemeClr>
                </a:solidFill>
              </a:rPr>
              <a:t>the</a:t>
            </a:r>
            <a:r>
              <a:rPr lang="hu-HU" sz="2700" dirty="0" smtClean="0">
                <a:solidFill>
                  <a:schemeClr val="bg1">
                    <a:lumMod val="95000"/>
                  </a:schemeClr>
                </a:solidFill>
              </a:rPr>
              <a:t> </a:t>
            </a:r>
            <a:r>
              <a:rPr lang="hu-HU" sz="2700" dirty="0" err="1" smtClean="0">
                <a:solidFill>
                  <a:schemeClr val="bg1">
                    <a:lumMod val="95000"/>
                  </a:schemeClr>
                </a:solidFill>
              </a:rPr>
              <a:t>problem</a:t>
            </a:r>
            <a:endParaRPr lang="hu-HU" sz="2700" dirty="0">
              <a:solidFill>
                <a:schemeClr val="bg1">
                  <a:lumMod val="95000"/>
                </a:schemeClr>
              </a:solidFill>
            </a:endParaRPr>
          </a:p>
        </p:txBody>
      </p:sp>
    </p:spTree>
    <p:extLst>
      <p:ext uri="{BB962C8B-B14F-4D97-AF65-F5344CB8AC3E}">
        <p14:creationId xmlns:p14="http://schemas.microsoft.com/office/powerpoint/2010/main" val="31545240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églalap 7"/>
          <p:cNvSpPr>
            <a:spLocks noChangeArrowheads="1"/>
          </p:cNvSpPr>
          <p:nvPr/>
        </p:nvSpPr>
        <p:spPr bwMode="auto">
          <a:xfrm>
            <a:off x="838200" y="1676400"/>
            <a:ext cx="723900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hu-HU" altLang="hu-HU" sz="2700" b="1" dirty="0" smtClean="0">
                <a:solidFill>
                  <a:srgbClr val="00B050"/>
                </a:solidFill>
              </a:rPr>
              <a:t>A </a:t>
            </a:r>
            <a:r>
              <a:rPr lang="hu-HU" altLang="hu-HU" sz="2700" b="1" dirty="0" err="1" smtClean="0">
                <a:solidFill>
                  <a:srgbClr val="00B050"/>
                </a:solidFill>
              </a:rPr>
              <a:t>solution</a:t>
            </a:r>
            <a:r>
              <a:rPr lang="hu-HU" altLang="hu-HU" sz="2700" b="1" dirty="0" smtClean="0">
                <a:solidFill>
                  <a:srgbClr val="00B050"/>
                </a:solidFill>
              </a:rPr>
              <a:t> </a:t>
            </a:r>
            <a:r>
              <a:rPr lang="hu-HU" altLang="hu-HU" sz="2700" b="1" dirty="0" err="1" smtClean="0">
                <a:solidFill>
                  <a:srgbClr val="00B050"/>
                </a:solidFill>
              </a:rPr>
              <a:t>for</a:t>
            </a:r>
            <a:r>
              <a:rPr lang="hu-HU" altLang="hu-HU" sz="2700" b="1" dirty="0" smtClean="0">
                <a:solidFill>
                  <a:srgbClr val="00B050"/>
                </a:solidFill>
              </a:rPr>
              <a:t> </a:t>
            </a:r>
            <a:r>
              <a:rPr lang="hu-HU" altLang="hu-HU" sz="2700" b="1" dirty="0" err="1" smtClean="0">
                <a:solidFill>
                  <a:srgbClr val="00B050"/>
                </a:solidFill>
              </a:rPr>
              <a:t>the</a:t>
            </a:r>
            <a:r>
              <a:rPr lang="hu-HU" altLang="hu-HU" sz="2700" b="1" dirty="0" smtClean="0">
                <a:solidFill>
                  <a:srgbClr val="00B050"/>
                </a:solidFill>
              </a:rPr>
              <a:t> </a:t>
            </a:r>
            <a:r>
              <a:rPr lang="hu-HU" altLang="hu-HU" sz="2700" b="1" dirty="0" err="1" smtClean="0">
                <a:solidFill>
                  <a:srgbClr val="00B050"/>
                </a:solidFill>
              </a:rPr>
              <a:t>problems</a:t>
            </a:r>
            <a:endParaRPr lang="hu-HU" altLang="hu-HU" sz="2700" b="1" dirty="0" smtClean="0">
              <a:solidFill>
                <a:srgbClr val="00B050"/>
              </a:solidFill>
            </a:endParaRPr>
          </a:p>
          <a:p>
            <a:pPr eaLnBrk="1" hangingPunct="1"/>
            <a:endParaRPr lang="hu-HU" altLang="hu-HU" sz="2700" dirty="0"/>
          </a:p>
          <a:p>
            <a:pPr eaLnBrk="1" hangingPunct="1"/>
            <a:r>
              <a:rPr lang="hu-HU" altLang="hu-HU" sz="2700" b="1" dirty="0" smtClean="0"/>
              <a:t>MD </a:t>
            </a:r>
            <a:r>
              <a:rPr lang="hu-HU" altLang="hu-HU" sz="2700" b="1" dirty="0" err="1"/>
              <a:t>with</a:t>
            </a:r>
            <a:r>
              <a:rPr lang="hu-HU" altLang="hu-HU" sz="2700" b="1" dirty="0"/>
              <a:t> explicit </a:t>
            </a:r>
            <a:r>
              <a:rPr lang="hu-HU" altLang="hu-HU" sz="2700" b="1" dirty="0" err="1" smtClean="0"/>
              <a:t>solvent</a:t>
            </a:r>
            <a:endParaRPr lang="hu-HU" altLang="hu-HU" sz="2700" b="1" dirty="0" smtClean="0"/>
          </a:p>
          <a:p>
            <a:pPr eaLnBrk="1" hangingPunct="1"/>
            <a:endParaRPr lang="hu-HU" altLang="hu-HU" sz="2700" b="1" dirty="0" smtClean="0"/>
          </a:p>
          <a:p>
            <a:pPr eaLnBrk="1" hangingPunct="1"/>
            <a:r>
              <a:rPr lang="hu-HU" altLang="hu-HU" sz="2700" dirty="0" err="1" smtClean="0"/>
              <a:t>Accounts</a:t>
            </a:r>
            <a:r>
              <a:rPr lang="hu-HU" altLang="hu-HU" sz="2700" dirty="0" smtClean="0"/>
              <a:t> </a:t>
            </a:r>
            <a:r>
              <a:rPr lang="hu-HU" altLang="hu-HU" sz="2700" dirty="0" err="1" smtClean="0"/>
              <a:t>for</a:t>
            </a:r>
            <a:r>
              <a:rPr lang="hu-HU" altLang="hu-HU" sz="2700" dirty="0" smtClean="0"/>
              <a:t> </a:t>
            </a:r>
            <a:r>
              <a:rPr lang="hu-HU" altLang="hu-HU" sz="2700" dirty="0" err="1" smtClean="0"/>
              <a:t>water</a:t>
            </a:r>
            <a:r>
              <a:rPr lang="hu-HU" altLang="hu-HU" sz="2700" dirty="0" smtClean="0"/>
              <a:t> </a:t>
            </a:r>
            <a:r>
              <a:rPr lang="hu-HU" altLang="hu-HU" sz="2700" dirty="0" err="1" smtClean="0"/>
              <a:t>mobility</a:t>
            </a:r>
            <a:r>
              <a:rPr lang="hu-HU" altLang="hu-HU" sz="2700" dirty="0" smtClean="0"/>
              <a:t> and </a:t>
            </a:r>
            <a:r>
              <a:rPr lang="hu-HU" altLang="hu-HU" sz="2700" dirty="0" err="1" smtClean="0"/>
              <a:t>residence</a:t>
            </a:r>
            <a:r>
              <a:rPr lang="hu-HU" altLang="hu-HU" sz="2700" dirty="0" smtClean="0"/>
              <a:t> </a:t>
            </a:r>
            <a:r>
              <a:rPr lang="hu-HU" altLang="hu-HU" sz="2700" dirty="0" err="1" smtClean="0"/>
              <a:t>time</a:t>
            </a:r>
            <a:r>
              <a:rPr lang="hu-HU" altLang="hu-HU" sz="2700" dirty="0" smtClean="0"/>
              <a:t>, </a:t>
            </a:r>
            <a:r>
              <a:rPr lang="hu-HU" altLang="hu-HU" sz="2700" dirty="0" err="1" smtClean="0"/>
              <a:t>not</a:t>
            </a:r>
            <a:r>
              <a:rPr lang="hu-HU" altLang="hu-HU" sz="2700" dirty="0" smtClean="0"/>
              <a:t> </a:t>
            </a:r>
            <a:r>
              <a:rPr lang="hu-HU" altLang="hu-HU" sz="2700" dirty="0" err="1" smtClean="0"/>
              <a:t>only</a:t>
            </a:r>
            <a:r>
              <a:rPr lang="hu-HU" altLang="hu-HU" sz="2700" dirty="0" smtClean="0"/>
              <a:t> </a:t>
            </a:r>
            <a:r>
              <a:rPr lang="hu-HU" altLang="hu-HU" sz="2700" dirty="0" err="1" smtClean="0"/>
              <a:t>binding</a:t>
            </a:r>
            <a:r>
              <a:rPr lang="hu-HU" altLang="hu-HU" sz="2700" dirty="0" smtClean="0"/>
              <a:t> </a:t>
            </a:r>
            <a:r>
              <a:rPr lang="hu-HU" altLang="hu-HU" sz="2700" dirty="0" err="1" smtClean="0"/>
              <a:t>strength</a:t>
            </a:r>
            <a:endParaRPr lang="hu-HU" altLang="hu-HU" sz="27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58788" y="5500688"/>
            <a:ext cx="838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a:cs typeface="Arial" panose="020B0604020202020204" pitchFamily="34" charset="0"/>
              </a:rPr>
              <a:t>Jeszenői N, Horváth I, Bálint M, van der Spoel D, </a:t>
            </a:r>
            <a:r>
              <a:rPr lang="hu-HU" altLang="hu-HU" b="1">
                <a:cs typeface="Arial" panose="020B0604020202020204" pitchFamily="34" charset="0"/>
              </a:rPr>
              <a:t>Hetényi C*</a:t>
            </a:r>
            <a:r>
              <a:rPr lang="hu-HU" altLang="hu-HU">
                <a:cs typeface="Arial" panose="020B0604020202020204" pitchFamily="34" charset="0"/>
              </a:rPr>
              <a:t>. (2015) Mobility-based prediction of hydration structures of protein surfaces. </a:t>
            </a:r>
          </a:p>
          <a:p>
            <a:pPr algn="l" eaLnBrk="1" hangingPunct="1"/>
            <a:r>
              <a:rPr lang="hu-HU" altLang="hu-HU">
                <a:cs typeface="Arial" panose="020B0604020202020204" pitchFamily="34" charset="0"/>
              </a:rPr>
              <a:t>Bioinformatics 31, 1959-65</a:t>
            </a:r>
          </a:p>
          <a:p>
            <a:pPr algn="l" eaLnBrk="1" hangingPunct="1"/>
            <a:endParaRPr lang="hu-HU" altLang="hu-HU">
              <a:cs typeface="Arial" panose="020B0604020202020204" pitchFamily="34" charset="0"/>
            </a:endParaRPr>
          </a:p>
        </p:txBody>
      </p:sp>
      <p:sp>
        <p:nvSpPr>
          <p:cNvPr id="30723" name="Text Box 3"/>
          <p:cNvSpPr txBox="1">
            <a:spLocks noChangeArrowheads="1"/>
          </p:cNvSpPr>
          <p:nvPr/>
        </p:nvSpPr>
        <p:spPr bwMode="auto">
          <a:xfrm>
            <a:off x="3525838" y="439738"/>
            <a:ext cx="24431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a:cs typeface="Arial" panose="020B0604020202020204" pitchFamily="34" charset="0"/>
              </a:rPr>
              <a:t>www.mobywat.com</a:t>
            </a:r>
          </a:p>
        </p:txBody>
      </p:sp>
      <p:pic>
        <p:nvPicPr>
          <p:cNvPr id="307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60450"/>
            <a:ext cx="6448425" cy="425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28800"/>
            <a:ext cx="8553450"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Téglalap 2"/>
          <p:cNvSpPr>
            <a:spLocks noChangeArrowheads="1"/>
          </p:cNvSpPr>
          <p:nvPr/>
        </p:nvSpPr>
        <p:spPr bwMode="auto">
          <a:xfrm>
            <a:off x="381000" y="460375"/>
            <a:ext cx="67881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sz="2700"/>
              <a:t>Hydration of the drug-target interface</a:t>
            </a:r>
          </a:p>
        </p:txBody>
      </p:sp>
      <p:sp>
        <p:nvSpPr>
          <p:cNvPr id="31748" name="Rectangle 6"/>
          <p:cNvSpPr>
            <a:spLocks noChangeArrowheads="1"/>
          </p:cNvSpPr>
          <p:nvPr/>
        </p:nvSpPr>
        <p:spPr bwMode="auto">
          <a:xfrm>
            <a:off x="533400" y="4618038"/>
            <a:ext cx="77724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a:cs typeface="Arial" panose="020B0604020202020204" pitchFamily="34" charset="0"/>
              </a:rPr>
              <a:t>Jeszenői N, Bálint M, Horváth I, van der Spoel D, </a:t>
            </a:r>
            <a:r>
              <a:rPr lang="hu-HU" altLang="hu-HU" b="1">
                <a:cs typeface="Arial" panose="020B0604020202020204" pitchFamily="34" charset="0"/>
              </a:rPr>
              <a:t>Hetényi C*</a:t>
            </a:r>
            <a:r>
              <a:rPr lang="hu-HU" altLang="hu-HU">
                <a:cs typeface="Arial" panose="020B0604020202020204" pitchFamily="34" charset="0"/>
              </a:rPr>
              <a:t>. (2016) </a:t>
            </a:r>
            <a:r>
              <a:rPr lang="en-US" altLang="hu-HU"/>
              <a:t>Exploration of </a:t>
            </a:r>
            <a:r>
              <a:rPr lang="hu-HU" altLang="hu-HU"/>
              <a:t>i</a:t>
            </a:r>
            <a:r>
              <a:rPr lang="en-US" altLang="hu-HU"/>
              <a:t>nterfacial </a:t>
            </a:r>
            <a:r>
              <a:rPr lang="hu-HU" altLang="hu-HU"/>
              <a:t>h</a:t>
            </a:r>
            <a:r>
              <a:rPr lang="en-US" altLang="hu-HU"/>
              <a:t>ydration </a:t>
            </a:r>
            <a:r>
              <a:rPr lang="hu-HU" altLang="hu-HU"/>
              <a:t>n</a:t>
            </a:r>
            <a:r>
              <a:rPr lang="en-US" altLang="hu-HU"/>
              <a:t>etworks</a:t>
            </a:r>
            <a:r>
              <a:rPr lang="hu-HU" altLang="hu-HU"/>
              <a:t> </a:t>
            </a:r>
            <a:r>
              <a:rPr lang="en-US" altLang="hu-HU"/>
              <a:t>of </a:t>
            </a:r>
            <a:r>
              <a:rPr lang="hu-HU" altLang="hu-HU"/>
              <a:t>t</a:t>
            </a:r>
            <a:r>
              <a:rPr lang="en-US" altLang="hu-HU"/>
              <a:t>arget-</a:t>
            </a:r>
            <a:r>
              <a:rPr lang="hu-HU" altLang="hu-HU"/>
              <a:t>l</a:t>
            </a:r>
            <a:r>
              <a:rPr lang="en-US" altLang="hu-HU"/>
              <a:t>igand </a:t>
            </a:r>
            <a:r>
              <a:rPr lang="hu-HU" altLang="hu-HU"/>
              <a:t>c</a:t>
            </a:r>
            <a:r>
              <a:rPr lang="en-US" altLang="hu-HU"/>
              <a:t>omplexes</a:t>
            </a:r>
            <a:r>
              <a:rPr lang="hu-HU" altLang="hu-HU"/>
              <a:t>. J Chem Inf Model </a:t>
            </a:r>
            <a:r>
              <a:rPr lang="en-US" altLang="hu-HU"/>
              <a:t> </a:t>
            </a:r>
            <a:r>
              <a:rPr lang="hu-HU" altLang="hu-HU"/>
              <a:t>56, 148-58</a:t>
            </a:r>
            <a:endParaRPr lang="en-US" altLang="hu-HU"/>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4" descr="Fig_1_jav"/>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390525"/>
            <a:ext cx="262572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Kép 2" descr="Fig_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18025"/>
            <a:ext cx="53340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7"/>
          <p:cNvSpPr>
            <a:spLocks noChangeArrowheads="1"/>
          </p:cNvSpPr>
          <p:nvPr/>
        </p:nvSpPr>
        <p:spPr bwMode="auto">
          <a:xfrm>
            <a:off x="533400" y="914400"/>
            <a:ext cx="46482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285750" indent="-285750"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buFontTx/>
              <a:buChar char="-"/>
            </a:pPr>
            <a:r>
              <a:rPr lang="en-US" altLang="hu-HU"/>
              <a:t>The tool was applied to </a:t>
            </a:r>
            <a:r>
              <a:rPr lang="en-US" altLang="hu-HU" b="1"/>
              <a:t>thirty-one</a:t>
            </a:r>
            <a:r>
              <a:rPr lang="en-US" altLang="hu-HU"/>
              <a:t> complexes including histone proteins, a HIV-1 protease, a G-protein-signaling modulator, and peptide ligands of various lengths. </a:t>
            </a:r>
            <a:endParaRPr lang="hu-HU" altLang="hu-HU"/>
          </a:p>
          <a:p>
            <a:pPr algn="l" eaLnBrk="1" hangingPunct="1">
              <a:buFontTx/>
              <a:buChar char="-"/>
            </a:pPr>
            <a:endParaRPr lang="hu-HU" altLang="hu-HU"/>
          </a:p>
          <a:p>
            <a:pPr algn="l" eaLnBrk="1" hangingPunct="1">
              <a:buFontTx/>
              <a:buChar char="-"/>
            </a:pPr>
            <a:r>
              <a:rPr lang="en-US" altLang="hu-HU"/>
              <a:t>The complexes contained </a:t>
            </a:r>
            <a:r>
              <a:rPr lang="en-US" altLang="hu-HU" b="1"/>
              <a:t>344</a:t>
            </a:r>
            <a:r>
              <a:rPr lang="en-US" altLang="hu-HU"/>
              <a:t> experimentally determined water positions used for validation, and excellent agreement with these was obtained.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4" descr="M3_17_12_2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
            <a:ext cx="7991475" cy="647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5"/>
          <p:cNvSpPr txBox="1">
            <a:spLocks noChangeArrowheads="1"/>
          </p:cNvSpPr>
          <p:nvPr/>
        </p:nvSpPr>
        <p:spPr bwMode="auto">
          <a:xfrm>
            <a:off x="7696200" y="5562600"/>
            <a:ext cx="9350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hu-HU" altLang="hu-HU" sz="4000" dirty="0"/>
              <a:t>M3</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descr="volume_cry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9200"/>
            <a:ext cx="2781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volume_p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841643"/>
            <a:ext cx="2781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4"/>
          <p:cNvSpPr txBox="1">
            <a:spLocks noChangeArrowheads="1"/>
          </p:cNvSpPr>
          <p:nvPr/>
        </p:nvSpPr>
        <p:spPr bwMode="auto">
          <a:xfrm>
            <a:off x="5062383" y="2019984"/>
            <a:ext cx="20481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hu-HU" dirty="0" smtClean="0"/>
              <a:t>Crystallographic</a:t>
            </a:r>
          </a:p>
          <a:p>
            <a:pPr eaLnBrk="1" hangingPunct="1"/>
            <a:r>
              <a:rPr lang="en-US" altLang="hu-HU" dirty="0" smtClean="0">
                <a:solidFill>
                  <a:srgbClr val="FF0000"/>
                </a:solidFill>
              </a:rPr>
              <a:t>Cavities!</a:t>
            </a:r>
            <a:endParaRPr lang="en-US" altLang="hu-HU" dirty="0">
              <a:solidFill>
                <a:srgbClr val="FF0000"/>
              </a:solidFill>
            </a:endParaRPr>
          </a:p>
        </p:txBody>
      </p:sp>
      <p:sp>
        <p:nvSpPr>
          <p:cNvPr id="34821" name="Text Box 5"/>
          <p:cNvSpPr txBox="1">
            <a:spLocks noChangeArrowheads="1"/>
          </p:cNvSpPr>
          <p:nvPr/>
        </p:nvSpPr>
        <p:spPr bwMode="auto">
          <a:xfrm>
            <a:off x="4648199" y="4642428"/>
            <a:ext cx="28764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hu-HU" altLang="hu-HU" dirty="0" err="1" smtClean="0"/>
              <a:t>Computed</a:t>
            </a:r>
            <a:r>
              <a:rPr lang="hu-HU" altLang="hu-HU" dirty="0" smtClean="0"/>
              <a:t> </a:t>
            </a:r>
            <a:r>
              <a:rPr lang="hu-HU" altLang="hu-HU" dirty="0" err="1" smtClean="0"/>
              <a:t>by</a:t>
            </a:r>
            <a:r>
              <a:rPr lang="hu-HU" altLang="hu-HU" dirty="0" smtClean="0"/>
              <a:t> </a:t>
            </a:r>
            <a:r>
              <a:rPr lang="hu-HU" altLang="hu-HU" dirty="0" err="1" smtClean="0"/>
              <a:t>MobyWat</a:t>
            </a:r>
            <a:endParaRPr lang="hu-HU" altLang="hu-HU" dirty="0" smtClean="0"/>
          </a:p>
          <a:p>
            <a:pPr eaLnBrk="1" hangingPunct="1"/>
            <a:r>
              <a:rPr lang="hu-HU" altLang="hu-HU" dirty="0" smtClean="0">
                <a:solidFill>
                  <a:srgbClr val="00B050"/>
                </a:solidFill>
              </a:rPr>
              <a:t>No </a:t>
            </a:r>
            <a:r>
              <a:rPr lang="hu-HU" altLang="hu-HU" dirty="0" err="1" smtClean="0">
                <a:solidFill>
                  <a:srgbClr val="00B050"/>
                </a:solidFill>
              </a:rPr>
              <a:t>cavities</a:t>
            </a:r>
            <a:r>
              <a:rPr lang="hu-HU" altLang="hu-HU" dirty="0" smtClean="0">
                <a:solidFill>
                  <a:srgbClr val="00B050"/>
                </a:solidFill>
              </a:rPr>
              <a:t>.</a:t>
            </a:r>
            <a:endParaRPr lang="hu-HU" altLang="hu-HU" dirty="0">
              <a:solidFill>
                <a:srgbClr val="00B050"/>
              </a:solidFill>
            </a:endParaRPr>
          </a:p>
        </p:txBody>
      </p:sp>
      <p:sp>
        <p:nvSpPr>
          <p:cNvPr id="34822" name="Téglalap 6"/>
          <p:cNvSpPr>
            <a:spLocks noChangeArrowheads="1"/>
          </p:cNvSpPr>
          <p:nvPr/>
        </p:nvSpPr>
        <p:spPr bwMode="auto">
          <a:xfrm>
            <a:off x="381000" y="460375"/>
            <a:ext cx="650049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sz="2700" dirty="0" err="1"/>
              <a:t>Experiment</a:t>
            </a:r>
            <a:r>
              <a:rPr lang="hu-HU" altLang="hu-HU" sz="2700" dirty="0"/>
              <a:t> vs. </a:t>
            </a:r>
            <a:r>
              <a:rPr lang="hu-HU" altLang="hu-HU" sz="2700" dirty="0" err="1" smtClean="0"/>
              <a:t>Computation</a:t>
            </a:r>
            <a:r>
              <a:rPr lang="hu-HU" altLang="hu-HU" sz="2700" dirty="0" smtClean="0"/>
              <a:t> (3QL9)</a:t>
            </a:r>
            <a:endParaRPr lang="hu-HU" altLang="hu-HU" sz="2700" dirty="0"/>
          </a:p>
        </p:txBody>
      </p:sp>
      <p:sp>
        <p:nvSpPr>
          <p:cNvPr id="2" name="Téglalap 1"/>
          <p:cNvSpPr/>
          <p:nvPr/>
        </p:nvSpPr>
        <p:spPr>
          <a:xfrm>
            <a:off x="371168" y="6464087"/>
            <a:ext cx="4506362" cy="246221"/>
          </a:xfrm>
          <a:prstGeom prst="rect">
            <a:avLst/>
          </a:prstGeom>
        </p:spPr>
        <p:txBody>
          <a:bodyPr wrap="none">
            <a:spAutoFit/>
          </a:bodyPr>
          <a:lstStyle/>
          <a:p>
            <a:r>
              <a:rPr lang="hu-HU" sz="1000" i="1" dirty="0" err="1"/>
              <a:t>Transcriptional</a:t>
            </a:r>
            <a:r>
              <a:rPr lang="hu-HU" sz="1000" i="1" dirty="0"/>
              <a:t> regulator </a:t>
            </a:r>
            <a:r>
              <a:rPr lang="hu-HU" sz="1000" i="1" dirty="0" smtClean="0"/>
              <a:t>ATRX </a:t>
            </a:r>
            <a:r>
              <a:rPr lang="hu-HU" sz="1000" i="1" dirty="0" err="1" smtClean="0"/>
              <a:t>bound</a:t>
            </a:r>
            <a:r>
              <a:rPr lang="hu-HU" sz="1000" i="1" dirty="0" smtClean="0"/>
              <a:t> </a:t>
            </a:r>
            <a:r>
              <a:rPr lang="hu-HU" sz="1000" i="1" dirty="0" err="1" smtClean="0"/>
              <a:t>to</a:t>
            </a:r>
            <a:r>
              <a:rPr lang="hu-HU" sz="1000" i="1" dirty="0"/>
              <a:t> </a:t>
            </a:r>
            <a:r>
              <a:rPr lang="hu-HU" sz="1000" i="1" dirty="0" err="1"/>
              <a:t>histone</a:t>
            </a:r>
            <a:r>
              <a:rPr lang="hu-HU" sz="1000" i="1" dirty="0"/>
              <a:t> H3K9me3 </a:t>
            </a:r>
            <a:r>
              <a:rPr lang="hu-HU" sz="1000" i="1" dirty="0" err="1"/>
              <a:t>peptide</a:t>
            </a:r>
            <a:endParaRPr lang="hu-HU" sz="1000" i="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églalap 4"/>
          <p:cNvSpPr/>
          <p:nvPr/>
        </p:nvSpPr>
        <p:spPr>
          <a:xfrm>
            <a:off x="457200" y="5410200"/>
            <a:ext cx="7922169" cy="923330"/>
          </a:xfrm>
          <a:prstGeom prst="rect">
            <a:avLst/>
          </a:prstGeom>
        </p:spPr>
        <p:txBody>
          <a:bodyPr wrap="none">
            <a:spAutoFit/>
          </a:bodyPr>
          <a:lstStyle/>
          <a:p>
            <a:pPr eaLnBrk="1" hangingPunct="1">
              <a:defRPr/>
            </a:pPr>
            <a:r>
              <a:rPr lang="hu-HU" sz="2700" dirty="0" err="1" smtClean="0">
                <a:solidFill>
                  <a:schemeClr val="bg1">
                    <a:lumMod val="95000"/>
                  </a:schemeClr>
                </a:solidFill>
              </a:rPr>
              <a:t>Application</a:t>
            </a:r>
            <a:r>
              <a:rPr lang="hu-HU" sz="2700" dirty="0" smtClean="0">
                <a:solidFill>
                  <a:schemeClr val="bg1">
                    <a:lumMod val="95000"/>
                  </a:schemeClr>
                </a:solidFill>
              </a:rPr>
              <a:t> 1 </a:t>
            </a:r>
          </a:p>
          <a:p>
            <a:pPr eaLnBrk="1" hangingPunct="1">
              <a:defRPr/>
            </a:pPr>
            <a:r>
              <a:rPr lang="hu-HU" sz="2700" dirty="0" err="1" smtClean="0">
                <a:solidFill>
                  <a:schemeClr val="bg1">
                    <a:lumMod val="95000"/>
                  </a:schemeClr>
                </a:solidFill>
              </a:rPr>
              <a:t>Calculation</a:t>
            </a:r>
            <a:r>
              <a:rPr lang="hu-HU" sz="2700" dirty="0" smtClean="0">
                <a:solidFill>
                  <a:schemeClr val="bg1">
                    <a:lumMod val="95000"/>
                  </a:schemeClr>
                </a:solidFill>
              </a:rPr>
              <a:t> of </a:t>
            </a:r>
            <a:r>
              <a:rPr lang="hu-HU" sz="2700" dirty="0" err="1" smtClean="0">
                <a:solidFill>
                  <a:schemeClr val="bg1">
                    <a:lumMod val="95000"/>
                  </a:schemeClr>
                </a:solidFill>
              </a:rPr>
              <a:t>drug-target</a:t>
            </a:r>
            <a:r>
              <a:rPr lang="hu-HU" sz="2700" dirty="0" smtClean="0">
                <a:solidFill>
                  <a:schemeClr val="bg1">
                    <a:lumMod val="95000"/>
                  </a:schemeClr>
                </a:solidFill>
              </a:rPr>
              <a:t> </a:t>
            </a:r>
            <a:r>
              <a:rPr lang="hu-HU" sz="2700" dirty="0" err="1" smtClean="0">
                <a:solidFill>
                  <a:schemeClr val="bg1">
                    <a:lumMod val="95000"/>
                  </a:schemeClr>
                </a:solidFill>
              </a:rPr>
              <a:t>binding</a:t>
            </a:r>
            <a:r>
              <a:rPr lang="hu-HU" sz="2700" dirty="0" smtClean="0">
                <a:solidFill>
                  <a:schemeClr val="bg1">
                    <a:lumMod val="95000"/>
                  </a:schemeClr>
                </a:solidFill>
              </a:rPr>
              <a:t> </a:t>
            </a:r>
            <a:r>
              <a:rPr lang="hu-HU" sz="2700" dirty="0" err="1" smtClean="0">
                <a:solidFill>
                  <a:schemeClr val="bg1">
                    <a:lumMod val="95000"/>
                  </a:schemeClr>
                </a:solidFill>
              </a:rPr>
              <a:t>enthalpy</a:t>
            </a:r>
            <a:endParaRPr lang="hu-HU" sz="2700" dirty="0">
              <a:solidFill>
                <a:schemeClr val="bg1">
                  <a:lumMod val="95000"/>
                </a:schemeClr>
              </a:solidFill>
            </a:endParaRPr>
          </a:p>
        </p:txBody>
      </p:sp>
    </p:spTree>
    <p:extLst>
      <p:ext uri="{BB962C8B-B14F-4D97-AF65-F5344CB8AC3E}">
        <p14:creationId xmlns:p14="http://schemas.microsoft.com/office/powerpoint/2010/main" val="38726050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églalap 4"/>
          <p:cNvSpPr/>
          <p:nvPr/>
        </p:nvSpPr>
        <p:spPr>
          <a:xfrm>
            <a:off x="457200" y="5867400"/>
            <a:ext cx="4405630" cy="507831"/>
          </a:xfrm>
          <a:prstGeom prst="rect">
            <a:avLst/>
          </a:prstGeom>
        </p:spPr>
        <p:txBody>
          <a:bodyPr wrap="none">
            <a:spAutoFit/>
          </a:bodyPr>
          <a:lstStyle/>
          <a:p>
            <a:pPr eaLnBrk="1" hangingPunct="1">
              <a:defRPr/>
            </a:pPr>
            <a:r>
              <a:rPr lang="hu-HU" sz="2700" dirty="0" err="1" smtClean="0">
                <a:solidFill>
                  <a:schemeClr val="bg1">
                    <a:lumMod val="95000"/>
                  </a:schemeClr>
                </a:solidFill>
              </a:rPr>
              <a:t>Hydration</a:t>
            </a:r>
            <a:r>
              <a:rPr lang="hu-HU" sz="2700" dirty="0" smtClean="0">
                <a:solidFill>
                  <a:schemeClr val="bg1">
                    <a:lumMod val="95000"/>
                  </a:schemeClr>
                </a:solidFill>
              </a:rPr>
              <a:t> - </a:t>
            </a:r>
            <a:r>
              <a:rPr lang="hu-HU" sz="2700" dirty="0" err="1" smtClean="0">
                <a:solidFill>
                  <a:schemeClr val="bg1">
                    <a:lumMod val="95000"/>
                  </a:schemeClr>
                </a:solidFill>
              </a:rPr>
              <a:t>Importance</a:t>
            </a:r>
            <a:endParaRPr lang="hu-HU" sz="2700"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219450" y="1776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hu-HU" altLang="hu-HU"/>
          </a:p>
        </p:txBody>
      </p:sp>
      <p:sp>
        <p:nvSpPr>
          <p:cNvPr id="17411" name="Rectangle 3"/>
          <p:cNvSpPr>
            <a:spLocks noChangeArrowheads="1"/>
          </p:cNvSpPr>
          <p:nvPr/>
        </p:nvSpPr>
        <p:spPr bwMode="auto">
          <a:xfrm>
            <a:off x="3219450" y="1776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hu-HU" altLang="hu-HU"/>
          </a:p>
        </p:txBody>
      </p:sp>
      <p:sp>
        <p:nvSpPr>
          <p:cNvPr id="17413" name="Text Box 6"/>
          <p:cNvSpPr txBox="1">
            <a:spLocks noChangeArrowheads="1"/>
          </p:cNvSpPr>
          <p:nvPr/>
        </p:nvSpPr>
        <p:spPr bwMode="auto">
          <a:xfrm>
            <a:off x="1358900" y="4038600"/>
            <a:ext cx="4843463"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en-US" altLang="hu-HU" sz="2400" dirty="0">
                <a:latin typeface="Arial" panose="020B0604020202020204" pitchFamily="34" charset="0"/>
              </a:rPr>
              <a:t>G: Gibbs free energy</a:t>
            </a:r>
          </a:p>
          <a:p>
            <a:pPr algn="l" eaLnBrk="1" hangingPunct="1"/>
            <a:r>
              <a:rPr lang="en-US" altLang="hu-HU" sz="2400" dirty="0">
                <a:latin typeface="Arial" panose="020B0604020202020204" pitchFamily="34" charset="0"/>
              </a:rPr>
              <a:t>H: enthalpy</a:t>
            </a:r>
          </a:p>
          <a:p>
            <a:pPr algn="l" eaLnBrk="1" hangingPunct="1"/>
            <a:r>
              <a:rPr lang="en-US" altLang="hu-HU" sz="2400" dirty="0">
                <a:latin typeface="Arial" panose="020B0604020202020204" pitchFamily="34" charset="0"/>
              </a:rPr>
              <a:t>S: entropy</a:t>
            </a:r>
          </a:p>
          <a:p>
            <a:pPr algn="l" eaLnBrk="1" hangingPunct="1"/>
            <a:r>
              <a:rPr lang="en-US" altLang="hu-HU" sz="2400" dirty="0">
                <a:latin typeface="Arial" panose="020B0604020202020204" pitchFamily="34" charset="0"/>
              </a:rPr>
              <a:t>K: equilibrium binding constant</a:t>
            </a:r>
          </a:p>
          <a:p>
            <a:pPr algn="l" eaLnBrk="1" hangingPunct="1"/>
            <a:r>
              <a:rPr lang="en-US" altLang="hu-HU" sz="2400" dirty="0">
                <a:latin typeface="Arial" panose="020B0604020202020204" pitchFamily="34" charset="0"/>
              </a:rPr>
              <a:t>R: gas constant</a:t>
            </a:r>
          </a:p>
          <a:p>
            <a:pPr algn="l" eaLnBrk="1" hangingPunct="1"/>
            <a:r>
              <a:rPr lang="en-US" altLang="hu-HU" sz="2400" dirty="0">
                <a:latin typeface="Arial" panose="020B0604020202020204" pitchFamily="34" charset="0"/>
              </a:rPr>
              <a:t>T: thermodynamic temperature (K)</a:t>
            </a:r>
          </a:p>
        </p:txBody>
      </p:sp>
      <p:sp>
        <p:nvSpPr>
          <p:cNvPr id="17415" name="Téglalap 10"/>
          <p:cNvSpPr>
            <a:spLocks noChangeArrowheads="1"/>
          </p:cNvSpPr>
          <p:nvPr/>
        </p:nvSpPr>
        <p:spPr bwMode="auto">
          <a:xfrm>
            <a:off x="381000" y="460375"/>
            <a:ext cx="42132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sz="2700" dirty="0" err="1"/>
              <a:t>Drug-target</a:t>
            </a:r>
            <a:r>
              <a:rPr lang="hu-HU" altLang="hu-HU" sz="2700" dirty="0"/>
              <a:t> </a:t>
            </a:r>
            <a:r>
              <a:rPr lang="hu-HU" altLang="hu-HU" sz="2700" dirty="0" err="1"/>
              <a:t>interaction</a:t>
            </a:r>
            <a:endParaRPr lang="hu-HU" altLang="hu-HU" sz="2700" dirty="0"/>
          </a:p>
        </p:txBody>
      </p:sp>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855" y="3355180"/>
            <a:ext cx="6143625" cy="476250"/>
          </a:xfrm>
          <a:prstGeom prst="rect">
            <a:avLst/>
          </a:prstGeom>
        </p:spPr>
      </p:pic>
      <p:pic>
        <p:nvPicPr>
          <p:cNvPr id="3" name="Kép 2"/>
          <p:cNvPicPr>
            <a:picLocks noChangeAspect="1"/>
          </p:cNvPicPr>
          <p:nvPr/>
        </p:nvPicPr>
        <p:blipFill>
          <a:blip r:embed="rId3"/>
          <a:stretch>
            <a:fillRect/>
          </a:stretch>
        </p:blipFill>
        <p:spPr>
          <a:xfrm>
            <a:off x="1201379" y="1290635"/>
            <a:ext cx="6553200" cy="1857375"/>
          </a:xfrm>
          <a:prstGeom prst="rect">
            <a:avLst/>
          </a:prstGeom>
        </p:spPr>
      </p:pic>
    </p:spTree>
    <p:extLst>
      <p:ext uri="{BB962C8B-B14F-4D97-AF65-F5344CB8AC3E}">
        <p14:creationId xmlns:p14="http://schemas.microsoft.com/office/powerpoint/2010/main" val="26702393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219450" y="1776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hu-HU" altLang="hu-HU"/>
          </a:p>
        </p:txBody>
      </p:sp>
      <p:sp>
        <p:nvSpPr>
          <p:cNvPr id="17411" name="Rectangle 3"/>
          <p:cNvSpPr>
            <a:spLocks noChangeArrowheads="1"/>
          </p:cNvSpPr>
          <p:nvPr/>
        </p:nvSpPr>
        <p:spPr bwMode="auto">
          <a:xfrm>
            <a:off x="3219450" y="1776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hu-HU" altLang="hu-HU"/>
          </a:p>
        </p:txBody>
      </p:sp>
      <p:sp>
        <p:nvSpPr>
          <p:cNvPr id="17415" name="Téglalap 10"/>
          <p:cNvSpPr>
            <a:spLocks noChangeArrowheads="1"/>
          </p:cNvSpPr>
          <p:nvPr/>
        </p:nvSpPr>
        <p:spPr bwMode="auto">
          <a:xfrm>
            <a:off x="381000" y="460375"/>
            <a:ext cx="55747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sz="2700" dirty="0" err="1" smtClean="0"/>
              <a:t>Calculation</a:t>
            </a:r>
            <a:r>
              <a:rPr lang="hu-HU" altLang="hu-HU" sz="2700" dirty="0" smtClean="0"/>
              <a:t> of </a:t>
            </a:r>
            <a:r>
              <a:rPr lang="hu-HU" altLang="hu-HU" sz="2700" dirty="0" err="1" smtClean="0"/>
              <a:t>binding</a:t>
            </a:r>
            <a:r>
              <a:rPr lang="hu-HU" altLang="hu-HU" sz="2700" dirty="0" smtClean="0"/>
              <a:t> </a:t>
            </a:r>
            <a:r>
              <a:rPr lang="hu-HU" altLang="hu-HU" sz="2700" dirty="0" err="1" smtClean="0"/>
              <a:t>enthalpy</a:t>
            </a:r>
            <a:endParaRPr lang="hu-HU" altLang="hu-HU" sz="2700" dirty="0"/>
          </a:p>
        </p:txBody>
      </p:sp>
      <p:pic>
        <p:nvPicPr>
          <p:cNvPr id="7" name="Kép 6"/>
          <p:cNvPicPr>
            <a:picLocks noChangeAspect="1"/>
          </p:cNvPicPr>
          <p:nvPr/>
        </p:nvPicPr>
        <p:blipFill>
          <a:blip r:embed="rId2"/>
          <a:stretch>
            <a:fillRect/>
          </a:stretch>
        </p:blipFill>
        <p:spPr>
          <a:xfrm>
            <a:off x="957262" y="1524000"/>
            <a:ext cx="4524375" cy="1819275"/>
          </a:xfrm>
          <a:prstGeom prst="rect">
            <a:avLst/>
          </a:prstGeom>
        </p:spPr>
      </p:pic>
      <p:pic>
        <p:nvPicPr>
          <p:cNvPr id="8" name="Kép 7"/>
          <p:cNvPicPr>
            <a:picLocks noChangeAspect="1"/>
          </p:cNvPicPr>
          <p:nvPr/>
        </p:nvPicPr>
        <p:blipFill>
          <a:blip r:embed="rId3"/>
          <a:stretch>
            <a:fillRect/>
          </a:stretch>
        </p:blipFill>
        <p:spPr>
          <a:xfrm>
            <a:off x="5484197" y="1476375"/>
            <a:ext cx="2333625" cy="1866900"/>
          </a:xfrm>
          <a:prstGeom prst="rect">
            <a:avLst/>
          </a:prstGeom>
        </p:spPr>
      </p:pic>
      <p:pic>
        <p:nvPicPr>
          <p:cNvPr id="3" name="Kép 2"/>
          <p:cNvPicPr>
            <a:picLocks noChangeAspect="1"/>
          </p:cNvPicPr>
          <p:nvPr/>
        </p:nvPicPr>
        <p:blipFill>
          <a:blip r:embed="rId4"/>
          <a:stretch>
            <a:fillRect/>
          </a:stretch>
        </p:blipFill>
        <p:spPr>
          <a:xfrm>
            <a:off x="496604" y="3643313"/>
            <a:ext cx="8055539" cy="585286"/>
          </a:xfrm>
          <a:prstGeom prst="rect">
            <a:avLst/>
          </a:prstGeom>
        </p:spPr>
      </p:pic>
      <p:pic>
        <p:nvPicPr>
          <p:cNvPr id="4" name="Kép 3"/>
          <p:cNvPicPr>
            <a:picLocks noChangeAspect="1"/>
          </p:cNvPicPr>
          <p:nvPr/>
        </p:nvPicPr>
        <p:blipFill>
          <a:blip r:embed="rId5"/>
          <a:stretch>
            <a:fillRect/>
          </a:stretch>
        </p:blipFill>
        <p:spPr>
          <a:xfrm>
            <a:off x="609599" y="5452317"/>
            <a:ext cx="7829550" cy="350496"/>
          </a:xfrm>
          <a:prstGeom prst="rect">
            <a:avLst/>
          </a:prstGeom>
        </p:spPr>
      </p:pic>
      <p:sp>
        <p:nvSpPr>
          <p:cNvPr id="10" name="Téglalap 10"/>
          <p:cNvSpPr>
            <a:spLocks noChangeArrowheads="1"/>
          </p:cNvSpPr>
          <p:nvPr/>
        </p:nvSpPr>
        <p:spPr bwMode="auto">
          <a:xfrm>
            <a:off x="496604" y="4876800"/>
            <a:ext cx="17804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sz="2400" dirty="0" err="1" smtClean="0"/>
              <a:t>Hess’s</a:t>
            </a:r>
            <a:r>
              <a:rPr lang="hu-HU" altLang="hu-HU" sz="2400" dirty="0" smtClean="0"/>
              <a:t> </a:t>
            </a:r>
            <a:r>
              <a:rPr lang="hu-HU" altLang="hu-HU" sz="2400" dirty="0" err="1" smtClean="0"/>
              <a:t>law</a:t>
            </a:r>
            <a:endParaRPr lang="hu-HU" altLang="hu-HU" sz="2400" dirty="0"/>
          </a:p>
        </p:txBody>
      </p:sp>
    </p:spTree>
    <p:extLst>
      <p:ext uri="{BB962C8B-B14F-4D97-AF65-F5344CB8AC3E}">
        <p14:creationId xmlns:p14="http://schemas.microsoft.com/office/powerpoint/2010/main" val="1960467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0"/>
          <p:cNvSpPr>
            <a:spLocks noChangeArrowheads="1"/>
          </p:cNvSpPr>
          <p:nvPr/>
        </p:nvSpPr>
        <p:spPr bwMode="auto">
          <a:xfrm>
            <a:off x="566043" y="685800"/>
            <a:ext cx="613174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sz="2700" dirty="0" err="1" smtClean="0"/>
              <a:t>Difficulty</a:t>
            </a:r>
            <a:r>
              <a:rPr lang="hu-HU" altLang="hu-HU" sz="2700" dirty="0" smtClean="0"/>
              <a:t> of </a:t>
            </a:r>
            <a:r>
              <a:rPr lang="hu-HU" altLang="hu-HU" sz="2700" dirty="0" err="1" smtClean="0"/>
              <a:t>enthalpic</a:t>
            </a:r>
            <a:r>
              <a:rPr lang="hu-HU" altLang="hu-HU" sz="2700" dirty="0" smtClean="0"/>
              <a:t> </a:t>
            </a:r>
            <a:r>
              <a:rPr lang="hu-HU" altLang="hu-HU" sz="2700" dirty="0" err="1" smtClean="0"/>
              <a:t>optimization</a:t>
            </a:r>
            <a:endParaRPr lang="hu-HU" altLang="hu-HU" sz="2700" dirty="0"/>
          </a:p>
        </p:txBody>
      </p:sp>
      <p:sp>
        <p:nvSpPr>
          <p:cNvPr id="4" name="Téglalap 3"/>
          <p:cNvSpPr/>
          <p:nvPr/>
        </p:nvSpPr>
        <p:spPr>
          <a:xfrm>
            <a:off x="566043" y="1676400"/>
            <a:ext cx="7696200" cy="2677656"/>
          </a:xfrm>
          <a:prstGeom prst="rect">
            <a:avLst/>
          </a:prstGeom>
        </p:spPr>
        <p:txBody>
          <a:bodyPr wrap="square">
            <a:spAutoFit/>
          </a:bodyPr>
          <a:lstStyle/>
          <a:p>
            <a:r>
              <a:rPr lang="hu-HU" sz="24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enthalpy change associated with the interaction </a:t>
            </a:r>
            <a:r>
              <a:rPr lang="hu-HU" sz="2400" dirty="0" smtClean="0">
                <a:latin typeface="Arial" panose="020B0604020202020204" pitchFamily="34" charset="0"/>
                <a:cs typeface="Arial" panose="020B0604020202020204" pitchFamily="34" charset="0"/>
              </a:rPr>
              <a:t>b</a:t>
            </a:r>
            <a:r>
              <a:rPr lang="en-US" sz="2400" dirty="0" err="1" smtClean="0">
                <a:latin typeface="Arial" panose="020B0604020202020204" pitchFamily="34" charset="0"/>
                <a:cs typeface="Arial" panose="020B0604020202020204" pitchFamily="34" charset="0"/>
              </a:rPr>
              <a:t>etween</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drug and protein is </a:t>
            </a:r>
            <a:r>
              <a:rPr lang="en-US" sz="2400" b="1" dirty="0">
                <a:solidFill>
                  <a:srgbClr val="FF0000"/>
                </a:solidFill>
                <a:latin typeface="Arial" panose="020B0604020202020204" pitchFamily="34" charset="0"/>
                <a:cs typeface="Arial" panose="020B0604020202020204" pitchFamily="34" charset="0"/>
              </a:rPr>
              <a:t>difficult to optimize</a:t>
            </a:r>
            <a:r>
              <a:rPr lang="en-US" sz="2400" dirty="0">
                <a:latin typeface="Arial" panose="020B0604020202020204" pitchFamily="34" charset="0"/>
                <a:cs typeface="Arial" panose="020B0604020202020204" pitchFamily="34" charset="0"/>
              </a:rPr>
              <a:t> because it is composed of two major conflicting </a:t>
            </a:r>
            <a:r>
              <a:rPr lang="en-US" sz="2400" dirty="0" smtClean="0">
                <a:latin typeface="Arial" panose="020B0604020202020204" pitchFamily="34" charset="0"/>
                <a:cs typeface="Arial" panose="020B0604020202020204" pitchFamily="34" charset="0"/>
              </a:rPr>
              <a:t>contributions: </a:t>
            </a:r>
            <a:r>
              <a:rPr lang="en-US" sz="2400" dirty="0">
                <a:latin typeface="Arial" panose="020B0604020202020204" pitchFamily="34" charset="0"/>
                <a:cs typeface="Arial" panose="020B0604020202020204" pitchFamily="34" charset="0"/>
              </a:rPr>
              <a:t>the </a:t>
            </a:r>
            <a:r>
              <a:rPr lang="en-US" sz="2400" b="1" dirty="0">
                <a:solidFill>
                  <a:srgbClr val="FF0000"/>
                </a:solidFill>
                <a:latin typeface="Arial" panose="020B0604020202020204" pitchFamily="34" charset="0"/>
                <a:cs typeface="Arial" panose="020B0604020202020204" pitchFamily="34" charset="0"/>
              </a:rPr>
              <a:t>favorable enthalpy</a:t>
            </a:r>
            <a:r>
              <a:rPr lang="en-US" sz="2400" dirty="0">
                <a:latin typeface="Arial" panose="020B0604020202020204" pitchFamily="34" charset="0"/>
                <a:cs typeface="Arial" panose="020B0604020202020204" pitchFamily="34" charset="0"/>
              </a:rPr>
              <a:t> associated with the formation of hydrogen bonds and van der Waals contacts and the </a:t>
            </a:r>
            <a:r>
              <a:rPr lang="en-US" sz="2400" b="1" dirty="0">
                <a:solidFill>
                  <a:srgbClr val="FF0000"/>
                </a:solidFill>
                <a:latin typeface="Arial" panose="020B0604020202020204" pitchFamily="34" charset="0"/>
                <a:cs typeface="Arial" panose="020B0604020202020204" pitchFamily="34" charset="0"/>
              </a:rPr>
              <a:t>unfavorable enthalpy</a:t>
            </a:r>
            <a:r>
              <a:rPr lang="en-US" sz="2400" dirty="0">
                <a:latin typeface="Arial" panose="020B0604020202020204" pitchFamily="34" charset="0"/>
                <a:cs typeface="Arial" panose="020B0604020202020204" pitchFamily="34" charset="0"/>
              </a:rPr>
              <a:t> associated with the </a:t>
            </a:r>
            <a:r>
              <a:rPr lang="en-US" sz="2400" dirty="0" err="1">
                <a:latin typeface="Arial" panose="020B0604020202020204" pitchFamily="34" charset="0"/>
                <a:cs typeface="Arial" panose="020B0604020202020204" pitchFamily="34" charset="0"/>
              </a:rPr>
              <a:t>desolvation</a:t>
            </a:r>
            <a:r>
              <a:rPr lang="en-US" sz="2400" dirty="0">
                <a:latin typeface="Arial" panose="020B0604020202020204" pitchFamily="34" charset="0"/>
                <a:cs typeface="Arial" panose="020B0604020202020204" pitchFamily="34" charset="0"/>
              </a:rPr>
              <a:t> of polar groups</a:t>
            </a:r>
            <a:r>
              <a:rPr lang="en-US" sz="2400" dirty="0" smtClean="0">
                <a:latin typeface="Arial" panose="020B0604020202020204" pitchFamily="34" charset="0"/>
                <a:cs typeface="Arial" panose="020B0604020202020204" pitchFamily="34" charset="0"/>
              </a:rPr>
              <a:t>.</a:t>
            </a:r>
            <a:r>
              <a:rPr lang="hu-HU" sz="2400" dirty="0" smtClean="0">
                <a:latin typeface="Arial" panose="020B0604020202020204" pitchFamily="34" charset="0"/>
                <a:cs typeface="Arial" panose="020B0604020202020204" pitchFamily="34" charset="0"/>
              </a:rPr>
              <a:t>”</a:t>
            </a:r>
            <a:endParaRPr lang="hu-HU" sz="2400" dirty="0">
              <a:latin typeface="Arial" panose="020B0604020202020204" pitchFamily="34" charset="0"/>
              <a:cs typeface="Arial" panose="020B0604020202020204" pitchFamily="34" charset="0"/>
            </a:endParaRPr>
          </a:p>
        </p:txBody>
      </p:sp>
      <p:sp>
        <p:nvSpPr>
          <p:cNvPr id="5" name="Téglalap 4"/>
          <p:cNvSpPr/>
          <p:nvPr/>
        </p:nvSpPr>
        <p:spPr>
          <a:xfrm>
            <a:off x="580791" y="4836825"/>
            <a:ext cx="7619999" cy="830997"/>
          </a:xfrm>
          <a:prstGeom prst="rect">
            <a:avLst/>
          </a:prstGeom>
        </p:spPr>
        <p:txBody>
          <a:bodyPr wrap="square">
            <a:spAutoFit/>
          </a:bodyPr>
          <a:lstStyle/>
          <a:p>
            <a:r>
              <a:rPr lang="hu-HU" sz="2400" i="1" dirty="0">
                <a:latin typeface="Arial" panose="020B0604020202020204" pitchFamily="34" charset="0"/>
                <a:cs typeface="Arial" panose="020B0604020202020204" pitchFamily="34" charset="0"/>
              </a:rPr>
              <a:t>(</a:t>
            </a:r>
            <a:r>
              <a:rPr lang="hu-HU" sz="2400" i="1" dirty="0" smtClean="0">
                <a:latin typeface="Arial" panose="020B0604020202020204" pitchFamily="34" charset="0"/>
                <a:cs typeface="Arial" panose="020B0604020202020204" pitchFamily="34" charset="0"/>
              </a:rPr>
              <a:t>Freire E, 2008, </a:t>
            </a:r>
            <a:r>
              <a:rPr lang="hu-HU" sz="2400" i="1" dirty="0" err="1" smtClean="0">
                <a:latin typeface="Arial" panose="020B0604020202020204" pitchFamily="34" charset="0"/>
                <a:cs typeface="Arial" panose="020B0604020202020204" pitchFamily="34" charset="0"/>
              </a:rPr>
              <a:t>Drug</a:t>
            </a:r>
            <a:r>
              <a:rPr lang="hu-HU" sz="2400" i="1" dirty="0" smtClean="0">
                <a:latin typeface="Arial" panose="020B0604020202020204" pitchFamily="34" charset="0"/>
                <a:cs typeface="Arial" panose="020B0604020202020204" pitchFamily="34" charset="0"/>
              </a:rPr>
              <a:t> </a:t>
            </a:r>
            <a:r>
              <a:rPr lang="hu-HU" sz="2400" i="1" dirty="0" err="1">
                <a:latin typeface="Arial" panose="020B0604020202020204" pitchFamily="34" charset="0"/>
                <a:cs typeface="Arial" panose="020B0604020202020204" pitchFamily="34" charset="0"/>
              </a:rPr>
              <a:t>Discovery</a:t>
            </a:r>
            <a:r>
              <a:rPr lang="hu-HU" sz="2400" i="1" dirty="0">
                <a:latin typeface="Arial" panose="020B0604020202020204" pitchFamily="34" charset="0"/>
                <a:cs typeface="Arial" panose="020B0604020202020204" pitchFamily="34" charset="0"/>
              </a:rPr>
              <a:t> </a:t>
            </a:r>
            <a:r>
              <a:rPr lang="hu-HU" sz="2400" i="1" dirty="0" err="1" smtClean="0">
                <a:latin typeface="Arial" panose="020B0604020202020204" pitchFamily="34" charset="0"/>
                <a:cs typeface="Arial" panose="020B0604020202020204" pitchFamily="34" charset="0"/>
              </a:rPr>
              <a:t>Today</a:t>
            </a:r>
            <a:r>
              <a:rPr lang="hu-HU" sz="2400" i="1" dirty="0" smtClean="0">
                <a:latin typeface="Arial" panose="020B0604020202020204" pitchFamily="34" charset="0"/>
                <a:cs typeface="Arial" panose="020B0604020202020204" pitchFamily="34" charset="0"/>
              </a:rPr>
              <a:t>, </a:t>
            </a:r>
            <a:r>
              <a:rPr lang="hu-HU" sz="2400" i="1" dirty="0" err="1" smtClean="0">
                <a:latin typeface="Arial" panose="020B0604020202020204" pitchFamily="34" charset="0"/>
                <a:cs typeface="Arial" panose="020B0604020202020204" pitchFamily="34" charset="0"/>
              </a:rPr>
              <a:t>Volume</a:t>
            </a:r>
            <a:r>
              <a:rPr lang="hu-HU" sz="2400" i="1" dirty="0" smtClean="0">
                <a:latin typeface="Arial" panose="020B0604020202020204" pitchFamily="34" charset="0"/>
                <a:cs typeface="Arial" panose="020B0604020202020204" pitchFamily="34" charset="0"/>
              </a:rPr>
              <a:t> </a:t>
            </a:r>
            <a:r>
              <a:rPr lang="hu-HU" sz="2400" i="1" dirty="0">
                <a:latin typeface="Arial" panose="020B0604020202020204" pitchFamily="34" charset="0"/>
                <a:cs typeface="Arial" panose="020B0604020202020204" pitchFamily="34" charset="0"/>
              </a:rPr>
              <a:t>13, </a:t>
            </a:r>
            <a:r>
              <a:rPr lang="hu-HU" sz="2400" i="1" dirty="0" err="1">
                <a:latin typeface="Arial" panose="020B0604020202020204" pitchFamily="34" charset="0"/>
                <a:cs typeface="Arial" panose="020B0604020202020204" pitchFamily="34" charset="0"/>
              </a:rPr>
              <a:t>Issues</a:t>
            </a:r>
            <a:r>
              <a:rPr lang="hu-HU" sz="2400" i="1" dirty="0">
                <a:latin typeface="Arial" panose="020B0604020202020204" pitchFamily="34" charset="0"/>
                <a:cs typeface="Arial" panose="020B0604020202020204" pitchFamily="34" charset="0"/>
              </a:rPr>
              <a:t> </a:t>
            </a:r>
            <a:r>
              <a:rPr lang="hu-HU" sz="2400" i="1" dirty="0" smtClean="0">
                <a:latin typeface="Arial" panose="020B0604020202020204" pitchFamily="34" charset="0"/>
                <a:cs typeface="Arial" panose="020B0604020202020204" pitchFamily="34" charset="0"/>
              </a:rPr>
              <a:t>19–20, </a:t>
            </a:r>
            <a:r>
              <a:rPr lang="hu-HU" sz="2400" i="1" dirty="0" err="1" smtClean="0">
                <a:latin typeface="Arial" panose="020B0604020202020204" pitchFamily="34" charset="0"/>
                <a:cs typeface="Arial" panose="020B0604020202020204" pitchFamily="34" charset="0"/>
              </a:rPr>
              <a:t>Pages</a:t>
            </a:r>
            <a:r>
              <a:rPr lang="hu-HU" sz="2400" i="1" dirty="0" smtClean="0">
                <a:latin typeface="Arial" panose="020B0604020202020204" pitchFamily="34" charset="0"/>
                <a:cs typeface="Arial" panose="020B0604020202020204" pitchFamily="34" charset="0"/>
              </a:rPr>
              <a:t> 869-874)</a:t>
            </a:r>
            <a:endParaRPr lang="hu-HU"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9075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4276075"/>
            <a:ext cx="4963192" cy="2185737"/>
          </a:xfrm>
          <a:prstGeom prst="rect">
            <a:avLst/>
          </a:prstGeom>
        </p:spPr>
      </p:pic>
      <p:pic>
        <p:nvPicPr>
          <p:cNvPr id="2" name="Kép 1"/>
          <p:cNvPicPr>
            <a:picLocks noChangeAspect="1"/>
          </p:cNvPicPr>
          <p:nvPr/>
        </p:nvPicPr>
        <p:blipFill>
          <a:blip r:embed="rId3"/>
          <a:stretch>
            <a:fillRect/>
          </a:stretch>
        </p:blipFill>
        <p:spPr>
          <a:xfrm>
            <a:off x="3242671" y="1183541"/>
            <a:ext cx="5813684" cy="3080385"/>
          </a:xfrm>
          <a:prstGeom prst="rect">
            <a:avLst/>
          </a:prstGeom>
        </p:spPr>
      </p:pic>
      <p:pic>
        <p:nvPicPr>
          <p:cNvPr id="3" name="Kép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492" y="1639976"/>
            <a:ext cx="2537528" cy="2076610"/>
          </a:xfrm>
          <a:prstGeom prst="rect">
            <a:avLst/>
          </a:prstGeom>
        </p:spPr>
      </p:pic>
      <p:pic>
        <p:nvPicPr>
          <p:cNvPr id="5" name="Kép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97383" y="3747255"/>
            <a:ext cx="2260127" cy="2842817"/>
          </a:xfrm>
          <a:prstGeom prst="rect">
            <a:avLst/>
          </a:prstGeom>
        </p:spPr>
      </p:pic>
      <p:sp>
        <p:nvSpPr>
          <p:cNvPr id="6" name="Text Box 4"/>
          <p:cNvSpPr txBox="1">
            <a:spLocks noChangeArrowheads="1"/>
          </p:cNvSpPr>
          <p:nvPr/>
        </p:nvSpPr>
        <p:spPr bwMode="auto">
          <a:xfrm>
            <a:off x="361698" y="1183541"/>
            <a:ext cx="1178528"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hu-HU" altLang="en-US" sz="1500" b="1" dirty="0" err="1"/>
              <a:t>Indinavir</a:t>
            </a:r>
            <a:endParaRPr lang="en-US" altLang="en-US" sz="1500" b="1" dirty="0"/>
          </a:p>
        </p:txBody>
      </p:sp>
      <p:sp>
        <p:nvSpPr>
          <p:cNvPr id="7" name="Text Box 4"/>
          <p:cNvSpPr txBox="1">
            <a:spLocks noChangeArrowheads="1"/>
          </p:cNvSpPr>
          <p:nvPr/>
        </p:nvSpPr>
        <p:spPr bwMode="auto">
          <a:xfrm>
            <a:off x="1891780" y="5975562"/>
            <a:ext cx="125707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hu-HU" altLang="en-US" sz="1500" b="1" dirty="0" err="1"/>
              <a:t>Darunavir</a:t>
            </a:r>
            <a:endParaRPr lang="en-US" altLang="en-US" sz="1500" b="1" dirty="0"/>
          </a:p>
        </p:txBody>
      </p:sp>
      <p:sp>
        <p:nvSpPr>
          <p:cNvPr id="9" name="Téglalap 10"/>
          <p:cNvSpPr>
            <a:spLocks noChangeArrowheads="1"/>
          </p:cNvSpPr>
          <p:nvPr/>
        </p:nvSpPr>
        <p:spPr bwMode="auto">
          <a:xfrm>
            <a:off x="457200" y="370902"/>
            <a:ext cx="559159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sz="2700" dirty="0" err="1"/>
              <a:t>E</a:t>
            </a:r>
            <a:r>
              <a:rPr lang="hu-HU" altLang="hu-HU" sz="2700" dirty="0" err="1" smtClean="0"/>
              <a:t>nthalpic</a:t>
            </a:r>
            <a:r>
              <a:rPr lang="hu-HU" altLang="hu-HU" sz="2700" dirty="0" smtClean="0"/>
              <a:t> </a:t>
            </a:r>
            <a:r>
              <a:rPr lang="hu-HU" altLang="hu-HU" sz="2700" dirty="0" err="1" smtClean="0"/>
              <a:t>optimization</a:t>
            </a:r>
            <a:r>
              <a:rPr lang="hu-HU" altLang="hu-HU" sz="2700" dirty="0" smtClean="0"/>
              <a:t> of </a:t>
            </a:r>
            <a:r>
              <a:rPr lang="hu-HU" altLang="hu-HU" sz="2700" dirty="0" err="1" smtClean="0"/>
              <a:t>drugs</a:t>
            </a:r>
            <a:endParaRPr lang="hu-HU" altLang="hu-HU" sz="2700" dirty="0"/>
          </a:p>
        </p:txBody>
      </p:sp>
    </p:spTree>
    <p:extLst>
      <p:ext uri="{BB962C8B-B14F-4D97-AF65-F5344CB8AC3E}">
        <p14:creationId xmlns:p14="http://schemas.microsoft.com/office/powerpoint/2010/main" val="3395547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0"/>
          <p:cNvSpPr>
            <a:spLocks noChangeArrowheads="1"/>
          </p:cNvSpPr>
          <p:nvPr/>
        </p:nvSpPr>
        <p:spPr bwMode="auto">
          <a:xfrm>
            <a:off x="381000" y="460375"/>
            <a:ext cx="720178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sz="2700" dirty="0" err="1"/>
              <a:t>B</a:t>
            </a:r>
            <a:r>
              <a:rPr lang="hu-HU" altLang="hu-HU" sz="2700" dirty="0" err="1" smtClean="0"/>
              <a:t>inding</a:t>
            </a:r>
            <a:r>
              <a:rPr lang="hu-HU" altLang="hu-HU" sz="2700" dirty="0" smtClean="0"/>
              <a:t> </a:t>
            </a:r>
            <a:r>
              <a:rPr lang="hu-HU" altLang="hu-HU" sz="2700" dirty="0" err="1" smtClean="0"/>
              <a:t>enthalpy</a:t>
            </a:r>
            <a:r>
              <a:rPr lang="hu-HU" altLang="hu-HU" sz="2700" dirty="0" smtClean="0"/>
              <a:t> </a:t>
            </a:r>
            <a:r>
              <a:rPr lang="hu-HU" altLang="hu-HU" sz="2700" dirty="0" err="1" smtClean="0"/>
              <a:t>from</a:t>
            </a:r>
            <a:r>
              <a:rPr lang="hu-HU" altLang="hu-HU" sz="2700" dirty="0" smtClean="0"/>
              <a:t> </a:t>
            </a:r>
            <a:r>
              <a:rPr lang="hu-HU" altLang="hu-HU" sz="2700" dirty="0" err="1" smtClean="0"/>
              <a:t>heat</a:t>
            </a:r>
            <a:r>
              <a:rPr lang="hu-HU" altLang="hu-HU" sz="2700" dirty="0" smtClean="0"/>
              <a:t> of </a:t>
            </a:r>
            <a:r>
              <a:rPr lang="hu-HU" altLang="hu-HU" sz="2700" dirty="0" err="1" smtClean="0"/>
              <a:t>formation</a:t>
            </a:r>
            <a:endParaRPr lang="hu-HU" altLang="hu-HU" sz="2700" dirty="0"/>
          </a:p>
        </p:txBody>
      </p:sp>
      <p:pic>
        <p:nvPicPr>
          <p:cNvPr id="3" name="Kép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252" y="1295400"/>
            <a:ext cx="7129312" cy="1327342"/>
          </a:xfrm>
          <a:prstGeom prst="rect">
            <a:avLst/>
          </a:prstGeom>
        </p:spPr>
      </p:pic>
      <p:pic>
        <p:nvPicPr>
          <p:cNvPr id="4" name="Kép 3"/>
          <p:cNvPicPr>
            <a:picLocks noChangeAspect="1"/>
          </p:cNvPicPr>
          <p:nvPr/>
        </p:nvPicPr>
        <p:blipFill>
          <a:blip r:embed="rId3"/>
          <a:stretch>
            <a:fillRect/>
          </a:stretch>
        </p:blipFill>
        <p:spPr>
          <a:xfrm>
            <a:off x="400665" y="2819400"/>
            <a:ext cx="6173121" cy="3769889"/>
          </a:xfrm>
          <a:prstGeom prst="rect">
            <a:avLst/>
          </a:prstGeom>
        </p:spPr>
      </p:pic>
      <p:sp>
        <p:nvSpPr>
          <p:cNvPr id="6" name="Jobb oldali kapcsos zárójel 5"/>
          <p:cNvSpPr/>
          <p:nvPr/>
        </p:nvSpPr>
        <p:spPr bwMode="auto">
          <a:xfrm>
            <a:off x="6781800" y="2819400"/>
            <a:ext cx="713764" cy="3769889"/>
          </a:xfrm>
          <a:prstGeom prst="rightBrace">
            <a:avLst>
              <a:gd name="adj1" fmla="val 8333"/>
              <a:gd name="adj2" fmla="val 49478"/>
            </a:avLst>
          </a:prstGeom>
          <a:solidFill>
            <a:schemeClr val="bg1"/>
          </a:solidFill>
          <a:ln w="28575" cap="flat" cmpd="sng" algn="ctr">
            <a:solidFill>
              <a:schemeClr val="accent3">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800" b="0" i="0" u="none" strike="noStrike" cap="none" normalizeH="0" baseline="0" smtClean="0">
              <a:ln>
                <a:noFill/>
              </a:ln>
              <a:solidFill>
                <a:schemeClr val="tx1"/>
              </a:solidFill>
              <a:effectLst/>
              <a:latin typeface="Verdana" panose="020B0604030504040204" pitchFamily="34" charset="0"/>
            </a:endParaRPr>
          </a:p>
        </p:txBody>
      </p:sp>
      <p:pic>
        <p:nvPicPr>
          <p:cNvPr id="7" name="Kép 6"/>
          <p:cNvPicPr>
            <a:picLocks noChangeAspect="1"/>
          </p:cNvPicPr>
          <p:nvPr/>
        </p:nvPicPr>
        <p:blipFill>
          <a:blip r:embed="rId4"/>
          <a:stretch>
            <a:fillRect/>
          </a:stretch>
        </p:blipFill>
        <p:spPr>
          <a:xfrm>
            <a:off x="8153400" y="1676400"/>
            <a:ext cx="638175" cy="385710"/>
          </a:xfrm>
          <a:prstGeom prst="rect">
            <a:avLst/>
          </a:prstGeom>
        </p:spPr>
      </p:pic>
      <p:cxnSp>
        <p:nvCxnSpPr>
          <p:cNvPr id="10" name="Egyenes összekötő nyíllal 9"/>
          <p:cNvCxnSpPr/>
          <p:nvPr/>
        </p:nvCxnSpPr>
        <p:spPr bwMode="auto">
          <a:xfrm>
            <a:off x="7543800" y="1828800"/>
            <a:ext cx="478810" cy="0"/>
          </a:xfrm>
          <a:prstGeom prst="straightConnector1">
            <a:avLst/>
          </a:prstGeom>
          <a:solidFill>
            <a:schemeClr val="accent1"/>
          </a:solidFill>
          <a:ln w="28575" cap="flat" cmpd="sng" algn="ctr">
            <a:solidFill>
              <a:schemeClr val="bg1">
                <a:lumMod val="6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églalap 4"/>
          <p:cNvSpPr/>
          <p:nvPr/>
        </p:nvSpPr>
        <p:spPr>
          <a:xfrm>
            <a:off x="7643268" y="4419600"/>
            <a:ext cx="1500732" cy="461665"/>
          </a:xfrm>
          <a:prstGeom prst="rect">
            <a:avLst/>
          </a:prstGeom>
        </p:spPr>
        <p:txBody>
          <a:bodyPr wrap="none">
            <a:spAutoFit/>
          </a:bodyPr>
          <a:lstStyle/>
          <a:p>
            <a:r>
              <a:rPr lang="hu-HU" sz="2400" dirty="0" smtClean="0">
                <a:latin typeface="Times New Roman" panose="02020603050405020304" pitchFamily="18" charset="0"/>
                <a:cs typeface="Times New Roman" panose="02020603050405020304" pitchFamily="18" charset="0"/>
              </a:rPr>
              <a:t>∆</a:t>
            </a:r>
            <a:r>
              <a:rPr lang="hu-HU" sz="2400" dirty="0" err="1">
                <a:latin typeface="Times New Roman" panose="02020603050405020304" pitchFamily="18" charset="0"/>
                <a:cs typeface="Times New Roman" panose="02020603050405020304" pitchFamily="18" charset="0"/>
              </a:rPr>
              <a:t>H</a:t>
            </a:r>
            <a:r>
              <a:rPr lang="hu-HU" sz="2400" baseline="-25000" dirty="0" err="1" smtClean="0">
                <a:latin typeface="Times New Roman" panose="02020603050405020304" pitchFamily="18" charset="0"/>
                <a:cs typeface="Times New Roman" panose="02020603050405020304" pitchFamily="18" charset="0"/>
              </a:rPr>
              <a:t>b</a:t>
            </a:r>
            <a:r>
              <a:rPr lang="hu-HU" sz="2400" dirty="0" smtClean="0">
                <a:latin typeface="Times New Roman" panose="02020603050405020304" pitchFamily="18" charset="0"/>
                <a:cs typeface="Times New Roman" panose="02020603050405020304" pitchFamily="18" charset="0"/>
              </a:rPr>
              <a:t> (</a:t>
            </a:r>
            <a:r>
              <a:rPr lang="hu-HU" sz="2400" dirty="0" err="1" smtClean="0">
                <a:latin typeface="Times New Roman" panose="02020603050405020304" pitchFamily="18" charset="0"/>
                <a:cs typeface="Times New Roman" panose="02020603050405020304" pitchFamily="18" charset="0"/>
              </a:rPr>
              <a:t>exp</a:t>
            </a:r>
            <a:r>
              <a:rPr lang="hu-HU"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174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457200" y="1066800"/>
            <a:ext cx="4520565" cy="4203383"/>
          </a:xfrm>
          <a:prstGeom prst="rect">
            <a:avLst/>
          </a:prstGeom>
        </p:spPr>
      </p:pic>
      <p:pic>
        <p:nvPicPr>
          <p:cNvPr id="3" name="Kép 2"/>
          <p:cNvPicPr>
            <a:picLocks noChangeAspect="1"/>
          </p:cNvPicPr>
          <p:nvPr/>
        </p:nvPicPr>
        <p:blipFill>
          <a:blip r:embed="rId3"/>
          <a:stretch>
            <a:fillRect/>
          </a:stretch>
        </p:blipFill>
        <p:spPr>
          <a:xfrm>
            <a:off x="4495800" y="1447800"/>
            <a:ext cx="4489133" cy="3746183"/>
          </a:xfrm>
          <a:prstGeom prst="rect">
            <a:avLst/>
          </a:prstGeom>
        </p:spPr>
      </p:pic>
      <p:pic>
        <p:nvPicPr>
          <p:cNvPr id="5" name="Kép 4"/>
          <p:cNvPicPr>
            <a:picLocks noChangeAspect="1"/>
          </p:cNvPicPr>
          <p:nvPr/>
        </p:nvPicPr>
        <p:blipFill>
          <a:blip r:embed="rId4"/>
          <a:stretch>
            <a:fillRect/>
          </a:stretch>
        </p:blipFill>
        <p:spPr>
          <a:xfrm>
            <a:off x="4520565" y="1038225"/>
            <a:ext cx="4495800" cy="666750"/>
          </a:xfrm>
          <a:prstGeom prst="rect">
            <a:avLst/>
          </a:prstGeom>
        </p:spPr>
      </p:pic>
      <p:pic>
        <p:nvPicPr>
          <p:cNvPr id="4" name="Kép 3"/>
          <p:cNvPicPr>
            <a:picLocks noChangeAspect="1"/>
          </p:cNvPicPr>
          <p:nvPr/>
        </p:nvPicPr>
        <p:blipFill>
          <a:blip r:embed="rId5"/>
          <a:stretch>
            <a:fillRect/>
          </a:stretch>
        </p:blipFill>
        <p:spPr>
          <a:xfrm>
            <a:off x="609600" y="395817"/>
            <a:ext cx="8031726" cy="536711"/>
          </a:xfrm>
          <a:prstGeom prst="rect">
            <a:avLst/>
          </a:prstGeom>
        </p:spPr>
      </p:pic>
      <p:pic>
        <p:nvPicPr>
          <p:cNvPr id="6" name="Kép 5"/>
          <p:cNvPicPr>
            <a:picLocks noChangeAspect="1"/>
          </p:cNvPicPr>
          <p:nvPr/>
        </p:nvPicPr>
        <p:blipFill>
          <a:blip r:embed="rId6"/>
          <a:stretch>
            <a:fillRect/>
          </a:stretch>
        </p:blipFill>
        <p:spPr>
          <a:xfrm>
            <a:off x="2750344" y="5629287"/>
            <a:ext cx="3490912" cy="601881"/>
          </a:xfrm>
          <a:prstGeom prst="rect">
            <a:avLst/>
          </a:prstGeom>
        </p:spPr>
      </p:pic>
    </p:spTree>
    <p:extLst>
      <p:ext uri="{BB962C8B-B14F-4D97-AF65-F5344CB8AC3E}">
        <p14:creationId xmlns:p14="http://schemas.microsoft.com/office/powerpoint/2010/main" val="3902850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990600"/>
            <a:ext cx="4176524" cy="4949218"/>
          </a:xfrm>
          <a:prstGeom prst="rect">
            <a:avLst/>
          </a:prstGeom>
        </p:spPr>
      </p:pic>
      <p:sp>
        <p:nvSpPr>
          <p:cNvPr id="3" name="Téglalap 10"/>
          <p:cNvSpPr>
            <a:spLocks noChangeArrowheads="1"/>
          </p:cNvSpPr>
          <p:nvPr/>
        </p:nvSpPr>
        <p:spPr bwMode="auto">
          <a:xfrm>
            <a:off x="609600" y="304800"/>
            <a:ext cx="237949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sz="2700" dirty="0" err="1" smtClean="0"/>
              <a:t>Fragmenting</a:t>
            </a:r>
            <a:endParaRPr lang="hu-HU" altLang="hu-HU" sz="2700" dirty="0"/>
          </a:p>
        </p:txBody>
      </p:sp>
      <p:sp>
        <p:nvSpPr>
          <p:cNvPr id="4" name="Téglalap 3"/>
          <p:cNvSpPr/>
          <p:nvPr/>
        </p:nvSpPr>
        <p:spPr>
          <a:xfrm>
            <a:off x="703098" y="6248400"/>
            <a:ext cx="4572000" cy="400110"/>
          </a:xfrm>
          <a:prstGeom prst="rect">
            <a:avLst/>
          </a:prstGeom>
        </p:spPr>
        <p:txBody>
          <a:bodyPr>
            <a:spAutoFit/>
          </a:bodyPr>
          <a:lstStyle/>
          <a:p>
            <a:r>
              <a:rPr lang="en-US" sz="1000" dirty="0" smtClean="0"/>
              <a:t>Induced myeloid leukemia cell differentiation protein Mcl-1 homolog</a:t>
            </a:r>
            <a:r>
              <a:rPr lang="hu-HU" sz="1000" dirty="0" smtClean="0"/>
              <a:t> </a:t>
            </a:r>
            <a:r>
              <a:rPr lang="hu-HU" sz="1000" dirty="0" err="1" smtClean="0"/>
              <a:t>bound</a:t>
            </a:r>
            <a:r>
              <a:rPr lang="hu-HU" sz="1000" dirty="0" smtClean="0"/>
              <a:t> </a:t>
            </a:r>
            <a:r>
              <a:rPr lang="hu-HU" sz="1000" dirty="0" err="1" smtClean="0"/>
              <a:t>to</a:t>
            </a:r>
            <a:r>
              <a:rPr lang="hu-HU" sz="1000" dirty="0" smtClean="0"/>
              <a:t>  </a:t>
            </a:r>
            <a:r>
              <a:rPr lang="en-US" sz="1000" dirty="0"/>
              <a:t>p53-Inducible </a:t>
            </a:r>
            <a:r>
              <a:rPr lang="en-US" sz="1000" dirty="0" smtClean="0"/>
              <a:t>BH3-</a:t>
            </a:r>
            <a:r>
              <a:rPr lang="hu-HU" sz="1000" dirty="0" smtClean="0"/>
              <a:t>o</a:t>
            </a:r>
            <a:r>
              <a:rPr lang="en-US" sz="1000" dirty="0" err="1" smtClean="0"/>
              <a:t>nly</a:t>
            </a:r>
            <a:r>
              <a:rPr lang="en-US" sz="1000" dirty="0" smtClean="0"/>
              <a:t> </a:t>
            </a:r>
            <a:r>
              <a:rPr lang="hu-HU" sz="1000" dirty="0" smtClean="0"/>
              <a:t>p</a:t>
            </a:r>
            <a:r>
              <a:rPr lang="en-US" sz="1000" dirty="0" err="1" smtClean="0"/>
              <a:t>rotein</a:t>
            </a:r>
            <a:r>
              <a:rPr lang="hu-HU" sz="1000" dirty="0" smtClean="0"/>
              <a:t> </a:t>
            </a:r>
            <a:r>
              <a:rPr lang="en-US" sz="1000" dirty="0" smtClean="0"/>
              <a:t>Puma</a:t>
            </a:r>
            <a:endParaRPr lang="hu-HU" sz="1000" dirty="0"/>
          </a:p>
        </p:txBody>
      </p:sp>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928594"/>
            <a:ext cx="2864406" cy="5715000"/>
          </a:xfrm>
          <a:prstGeom prst="rect">
            <a:avLst/>
          </a:prstGeom>
        </p:spPr>
      </p:pic>
    </p:spTree>
    <p:extLst>
      <p:ext uri="{BB962C8B-B14F-4D97-AF65-F5344CB8AC3E}">
        <p14:creationId xmlns:p14="http://schemas.microsoft.com/office/powerpoint/2010/main" val="217554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58788" y="5500688"/>
            <a:ext cx="8382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dirty="0"/>
              <a:t>Horváth I, </a:t>
            </a:r>
            <a:r>
              <a:rPr lang="hu-HU" dirty="0" err="1"/>
              <a:t>Jeszenői</a:t>
            </a:r>
            <a:r>
              <a:rPr lang="hu-HU" dirty="0"/>
              <a:t> N, Bálint M, </a:t>
            </a:r>
            <a:r>
              <a:rPr lang="hu-HU" dirty="0" err="1"/>
              <a:t>Paragi</a:t>
            </a:r>
            <a:r>
              <a:rPr lang="hu-HU" dirty="0"/>
              <a:t> G, </a:t>
            </a:r>
            <a:r>
              <a:rPr lang="hu-HU" b="1" dirty="0"/>
              <a:t>Hetényi </a:t>
            </a:r>
            <a:r>
              <a:rPr lang="hu-HU" b="1" dirty="0" smtClean="0"/>
              <a:t>C*</a:t>
            </a:r>
            <a:r>
              <a:rPr lang="hu-HU" dirty="0" smtClean="0"/>
              <a:t>. </a:t>
            </a:r>
            <a:r>
              <a:rPr lang="hu-HU" altLang="hu-HU" dirty="0" smtClean="0">
                <a:cs typeface="Arial" panose="020B0604020202020204" pitchFamily="34" charset="0"/>
              </a:rPr>
              <a:t>(2019) </a:t>
            </a:r>
            <a:r>
              <a:rPr lang="en-US" altLang="hu-HU" dirty="0">
                <a:cs typeface="Arial" panose="020B0604020202020204" pitchFamily="34" charset="0"/>
              </a:rPr>
              <a:t>A </a:t>
            </a:r>
            <a:r>
              <a:rPr lang="hu-HU" altLang="hu-HU" dirty="0" smtClean="0">
                <a:cs typeface="Arial" panose="020B0604020202020204" pitchFamily="34" charset="0"/>
              </a:rPr>
              <a:t>f</a:t>
            </a:r>
            <a:r>
              <a:rPr lang="en-US" altLang="hu-HU" dirty="0" err="1" smtClean="0">
                <a:cs typeface="Arial" panose="020B0604020202020204" pitchFamily="34" charset="0"/>
              </a:rPr>
              <a:t>ragmenting</a:t>
            </a:r>
            <a:r>
              <a:rPr lang="en-US" altLang="hu-HU" dirty="0" smtClean="0">
                <a:cs typeface="Arial" panose="020B0604020202020204" pitchFamily="34" charset="0"/>
              </a:rPr>
              <a:t> </a:t>
            </a:r>
            <a:r>
              <a:rPr lang="hu-HU" altLang="hu-HU" dirty="0" smtClean="0">
                <a:cs typeface="Arial" panose="020B0604020202020204" pitchFamily="34" charset="0"/>
              </a:rPr>
              <a:t>p</a:t>
            </a:r>
            <a:r>
              <a:rPr lang="en-US" altLang="hu-HU" dirty="0" err="1" smtClean="0">
                <a:cs typeface="Arial" panose="020B0604020202020204" pitchFamily="34" charset="0"/>
              </a:rPr>
              <a:t>rotocol</a:t>
            </a:r>
            <a:r>
              <a:rPr lang="en-US" altLang="hu-HU" dirty="0" smtClean="0">
                <a:cs typeface="Arial" panose="020B0604020202020204" pitchFamily="34" charset="0"/>
              </a:rPr>
              <a:t> </a:t>
            </a:r>
            <a:r>
              <a:rPr lang="en-US" altLang="hu-HU" dirty="0">
                <a:cs typeface="Arial" panose="020B0604020202020204" pitchFamily="34" charset="0"/>
              </a:rPr>
              <a:t>with </a:t>
            </a:r>
            <a:r>
              <a:rPr lang="hu-HU" altLang="hu-HU" dirty="0" smtClean="0">
                <a:cs typeface="Arial" panose="020B0604020202020204" pitchFamily="34" charset="0"/>
              </a:rPr>
              <a:t>e</a:t>
            </a:r>
            <a:r>
              <a:rPr lang="en-US" altLang="hu-HU" dirty="0" err="1" smtClean="0">
                <a:cs typeface="Arial" panose="020B0604020202020204" pitchFamily="34" charset="0"/>
              </a:rPr>
              <a:t>xplicit</a:t>
            </a:r>
            <a:r>
              <a:rPr lang="en-US" altLang="hu-HU" dirty="0" smtClean="0">
                <a:cs typeface="Arial" panose="020B0604020202020204" pitchFamily="34" charset="0"/>
              </a:rPr>
              <a:t> </a:t>
            </a:r>
            <a:r>
              <a:rPr lang="hu-HU" altLang="hu-HU" dirty="0" smtClean="0">
                <a:cs typeface="Arial" panose="020B0604020202020204" pitchFamily="34" charset="0"/>
              </a:rPr>
              <a:t>h</a:t>
            </a:r>
            <a:r>
              <a:rPr lang="en-US" altLang="hu-HU" dirty="0" err="1" smtClean="0">
                <a:cs typeface="Arial" panose="020B0604020202020204" pitchFamily="34" charset="0"/>
              </a:rPr>
              <a:t>ydration</a:t>
            </a:r>
            <a:r>
              <a:rPr lang="en-US" altLang="hu-HU" dirty="0" smtClean="0">
                <a:cs typeface="Arial" panose="020B0604020202020204" pitchFamily="34" charset="0"/>
              </a:rPr>
              <a:t> </a:t>
            </a:r>
            <a:r>
              <a:rPr lang="en-US" altLang="hu-HU" dirty="0">
                <a:cs typeface="Arial" panose="020B0604020202020204" pitchFamily="34" charset="0"/>
              </a:rPr>
              <a:t>for </a:t>
            </a:r>
            <a:r>
              <a:rPr lang="hu-HU" altLang="hu-HU" dirty="0" smtClean="0">
                <a:cs typeface="Arial" panose="020B0604020202020204" pitchFamily="34" charset="0"/>
              </a:rPr>
              <a:t>c</a:t>
            </a:r>
            <a:r>
              <a:rPr lang="en-US" altLang="hu-HU" dirty="0" err="1" smtClean="0">
                <a:cs typeface="Arial" panose="020B0604020202020204" pitchFamily="34" charset="0"/>
              </a:rPr>
              <a:t>alculation</a:t>
            </a:r>
            <a:r>
              <a:rPr lang="en-US" altLang="hu-HU" dirty="0" smtClean="0">
                <a:cs typeface="Arial" panose="020B0604020202020204" pitchFamily="34" charset="0"/>
              </a:rPr>
              <a:t> </a:t>
            </a:r>
            <a:r>
              <a:rPr lang="en-US" altLang="hu-HU" dirty="0">
                <a:cs typeface="Arial" panose="020B0604020202020204" pitchFamily="34" charset="0"/>
              </a:rPr>
              <a:t>of </a:t>
            </a:r>
            <a:r>
              <a:rPr lang="hu-HU" altLang="hu-HU" dirty="0" smtClean="0">
                <a:cs typeface="Arial" panose="020B0604020202020204" pitchFamily="34" charset="0"/>
              </a:rPr>
              <a:t>b</a:t>
            </a:r>
            <a:r>
              <a:rPr lang="en-US" altLang="hu-HU" dirty="0" err="1" smtClean="0">
                <a:cs typeface="Arial" panose="020B0604020202020204" pitchFamily="34" charset="0"/>
              </a:rPr>
              <a:t>inding</a:t>
            </a:r>
            <a:r>
              <a:rPr lang="en-US" altLang="hu-HU" dirty="0" smtClean="0">
                <a:cs typeface="Arial" panose="020B0604020202020204" pitchFamily="34" charset="0"/>
              </a:rPr>
              <a:t> </a:t>
            </a:r>
            <a:r>
              <a:rPr lang="hu-HU" altLang="hu-HU" dirty="0" smtClean="0">
                <a:cs typeface="Arial" panose="020B0604020202020204" pitchFamily="34" charset="0"/>
              </a:rPr>
              <a:t>e</a:t>
            </a:r>
            <a:r>
              <a:rPr lang="en-US" altLang="hu-HU" dirty="0" err="1" smtClean="0">
                <a:cs typeface="Arial" panose="020B0604020202020204" pitchFamily="34" charset="0"/>
              </a:rPr>
              <a:t>nthalpies</a:t>
            </a:r>
            <a:r>
              <a:rPr lang="en-US" altLang="hu-HU" dirty="0" smtClean="0">
                <a:cs typeface="Arial" panose="020B0604020202020204" pitchFamily="34" charset="0"/>
              </a:rPr>
              <a:t> </a:t>
            </a:r>
            <a:r>
              <a:rPr lang="en-US" altLang="hu-HU" dirty="0">
                <a:cs typeface="Arial" panose="020B0604020202020204" pitchFamily="34" charset="0"/>
              </a:rPr>
              <a:t>of </a:t>
            </a:r>
            <a:r>
              <a:rPr lang="hu-HU" altLang="hu-HU" dirty="0" smtClean="0">
                <a:cs typeface="Arial" panose="020B0604020202020204" pitchFamily="34" charset="0"/>
              </a:rPr>
              <a:t>t</a:t>
            </a:r>
            <a:r>
              <a:rPr lang="en-US" altLang="hu-HU" dirty="0" err="1" smtClean="0">
                <a:cs typeface="Arial" panose="020B0604020202020204" pitchFamily="34" charset="0"/>
              </a:rPr>
              <a:t>arget</a:t>
            </a:r>
            <a:r>
              <a:rPr lang="en-US" altLang="hu-HU" dirty="0" smtClean="0">
                <a:cs typeface="Arial" panose="020B0604020202020204" pitchFamily="34" charset="0"/>
              </a:rPr>
              <a:t>-</a:t>
            </a:r>
            <a:r>
              <a:rPr lang="hu-HU" altLang="hu-HU" dirty="0" smtClean="0">
                <a:cs typeface="Arial" panose="020B0604020202020204" pitchFamily="34" charset="0"/>
              </a:rPr>
              <a:t>l</a:t>
            </a:r>
            <a:r>
              <a:rPr lang="en-US" altLang="hu-HU" dirty="0" err="1" smtClean="0">
                <a:cs typeface="Arial" panose="020B0604020202020204" pitchFamily="34" charset="0"/>
              </a:rPr>
              <a:t>igand</a:t>
            </a:r>
            <a:r>
              <a:rPr lang="en-US" altLang="hu-HU" dirty="0" smtClean="0">
                <a:cs typeface="Arial" panose="020B0604020202020204" pitchFamily="34" charset="0"/>
              </a:rPr>
              <a:t> </a:t>
            </a:r>
            <a:r>
              <a:rPr lang="hu-HU" altLang="hu-HU" dirty="0" smtClean="0">
                <a:cs typeface="Arial" panose="020B0604020202020204" pitchFamily="34" charset="0"/>
              </a:rPr>
              <a:t>c</a:t>
            </a:r>
            <a:r>
              <a:rPr lang="en-US" altLang="hu-HU" dirty="0" err="1" smtClean="0">
                <a:cs typeface="Arial" panose="020B0604020202020204" pitchFamily="34" charset="0"/>
              </a:rPr>
              <a:t>omplexes</a:t>
            </a:r>
            <a:r>
              <a:rPr lang="en-US" altLang="hu-HU" dirty="0" smtClean="0">
                <a:cs typeface="Arial" panose="020B0604020202020204" pitchFamily="34" charset="0"/>
              </a:rPr>
              <a:t> </a:t>
            </a:r>
            <a:r>
              <a:rPr lang="en-US" altLang="hu-HU" dirty="0">
                <a:cs typeface="Arial" panose="020B0604020202020204" pitchFamily="34" charset="0"/>
              </a:rPr>
              <a:t>at a </a:t>
            </a:r>
            <a:r>
              <a:rPr lang="hu-HU" altLang="hu-HU" dirty="0" smtClean="0">
                <a:cs typeface="Arial" panose="020B0604020202020204" pitchFamily="34" charset="0"/>
              </a:rPr>
              <a:t>q</a:t>
            </a:r>
            <a:r>
              <a:rPr lang="en-US" altLang="hu-HU" dirty="0" err="1" smtClean="0">
                <a:cs typeface="Arial" panose="020B0604020202020204" pitchFamily="34" charset="0"/>
              </a:rPr>
              <a:t>uantum</a:t>
            </a:r>
            <a:r>
              <a:rPr lang="en-US" altLang="hu-HU" dirty="0" smtClean="0">
                <a:cs typeface="Arial" panose="020B0604020202020204" pitchFamily="34" charset="0"/>
              </a:rPr>
              <a:t> </a:t>
            </a:r>
            <a:r>
              <a:rPr lang="hu-HU" altLang="hu-HU" dirty="0" smtClean="0">
                <a:cs typeface="Arial" panose="020B0604020202020204" pitchFamily="34" charset="0"/>
              </a:rPr>
              <a:t>m</a:t>
            </a:r>
            <a:r>
              <a:rPr lang="en-US" altLang="hu-HU" dirty="0" err="1" smtClean="0">
                <a:cs typeface="Arial" panose="020B0604020202020204" pitchFamily="34" charset="0"/>
              </a:rPr>
              <a:t>echanical</a:t>
            </a:r>
            <a:r>
              <a:rPr lang="en-US" altLang="hu-HU" dirty="0" smtClean="0">
                <a:cs typeface="Arial" panose="020B0604020202020204" pitchFamily="34" charset="0"/>
              </a:rPr>
              <a:t> </a:t>
            </a:r>
            <a:r>
              <a:rPr lang="hu-HU" altLang="hu-HU" dirty="0" smtClean="0">
                <a:cs typeface="Arial" panose="020B0604020202020204" pitchFamily="34" charset="0"/>
              </a:rPr>
              <a:t>l</a:t>
            </a:r>
            <a:r>
              <a:rPr lang="en-US" altLang="hu-HU" dirty="0" err="1" smtClean="0">
                <a:cs typeface="Arial" panose="020B0604020202020204" pitchFamily="34" charset="0"/>
              </a:rPr>
              <a:t>evel</a:t>
            </a:r>
            <a:r>
              <a:rPr lang="hu-HU" altLang="hu-HU" dirty="0" smtClean="0">
                <a:cs typeface="Arial" panose="020B0604020202020204" pitchFamily="34" charset="0"/>
              </a:rPr>
              <a:t> </a:t>
            </a:r>
            <a:endParaRPr lang="hu-HU" altLang="hu-HU" dirty="0">
              <a:cs typeface="Arial" panose="020B0604020202020204" pitchFamily="34" charset="0"/>
            </a:endParaRPr>
          </a:p>
          <a:p>
            <a:pPr algn="l" eaLnBrk="1" hangingPunct="1"/>
            <a:r>
              <a:rPr lang="it-IT" altLang="hu-HU" dirty="0">
                <a:cs typeface="Arial" panose="020B0604020202020204" pitchFamily="34" charset="0"/>
              </a:rPr>
              <a:t>Int J Mol </a:t>
            </a:r>
            <a:r>
              <a:rPr lang="it-IT" altLang="hu-HU" dirty="0" smtClean="0">
                <a:cs typeface="Arial" panose="020B0604020202020204" pitchFamily="34" charset="0"/>
              </a:rPr>
              <a:t>Sci 20(18)</a:t>
            </a:r>
            <a:r>
              <a:rPr lang="hu-HU" altLang="hu-HU" dirty="0" smtClean="0">
                <a:cs typeface="Arial" panose="020B0604020202020204" pitchFamily="34" charset="0"/>
              </a:rPr>
              <a:t>, </a:t>
            </a:r>
            <a:r>
              <a:rPr lang="it-IT" altLang="hu-HU" dirty="0" smtClean="0">
                <a:cs typeface="Arial" panose="020B0604020202020204" pitchFamily="34" charset="0"/>
              </a:rPr>
              <a:t>4384</a:t>
            </a:r>
            <a:endParaRPr lang="hu-HU" altLang="hu-HU" dirty="0">
              <a:cs typeface="Arial" panose="020B0604020202020204" pitchFamily="34" charset="0"/>
            </a:endParaRPr>
          </a:p>
        </p:txBody>
      </p:sp>
      <p:sp>
        <p:nvSpPr>
          <p:cNvPr id="30723" name="Text Box 3"/>
          <p:cNvSpPr txBox="1">
            <a:spLocks noChangeArrowheads="1"/>
          </p:cNvSpPr>
          <p:nvPr/>
        </p:nvSpPr>
        <p:spPr bwMode="auto">
          <a:xfrm>
            <a:off x="3294617" y="439738"/>
            <a:ext cx="25653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dirty="0" smtClean="0">
                <a:cs typeface="Arial" panose="020B0604020202020204" pitchFamily="34" charset="0"/>
              </a:rPr>
              <a:t>www.fragmenter.xyz</a:t>
            </a:r>
            <a:endParaRPr lang="hu-HU" altLang="hu-HU" dirty="0">
              <a:cs typeface="Arial" panose="020B0604020202020204" pitchFamily="34" charset="0"/>
            </a:endParaRPr>
          </a:p>
        </p:txBody>
      </p:sp>
      <p:pic>
        <p:nvPicPr>
          <p:cNvPr id="2" name="Kép 1"/>
          <p:cNvPicPr>
            <a:picLocks noChangeAspect="1"/>
          </p:cNvPicPr>
          <p:nvPr/>
        </p:nvPicPr>
        <p:blipFill>
          <a:blip r:embed="rId2"/>
          <a:stretch>
            <a:fillRect/>
          </a:stretch>
        </p:blipFill>
        <p:spPr>
          <a:xfrm>
            <a:off x="2057400" y="1034111"/>
            <a:ext cx="5039817" cy="4241536"/>
          </a:xfrm>
          <a:prstGeom prst="rect">
            <a:avLst/>
          </a:prstGeom>
        </p:spPr>
      </p:pic>
    </p:spTree>
    <p:extLst>
      <p:ext uri="{BB962C8B-B14F-4D97-AF65-F5344CB8AC3E}">
        <p14:creationId xmlns:p14="http://schemas.microsoft.com/office/powerpoint/2010/main" val="28995955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52400" y="1249189"/>
            <a:ext cx="4739785" cy="3698404"/>
          </a:xfrm>
          <a:prstGeom prst="rect">
            <a:avLst/>
          </a:prstGeom>
        </p:spPr>
      </p:pic>
      <p:pic>
        <p:nvPicPr>
          <p:cNvPr id="3" name="Kép 2"/>
          <p:cNvPicPr>
            <a:picLocks noChangeAspect="1"/>
          </p:cNvPicPr>
          <p:nvPr/>
        </p:nvPicPr>
        <p:blipFill>
          <a:blip r:embed="rId3"/>
          <a:stretch>
            <a:fillRect/>
          </a:stretch>
        </p:blipFill>
        <p:spPr>
          <a:xfrm>
            <a:off x="4572000" y="1304496"/>
            <a:ext cx="4213860" cy="3703320"/>
          </a:xfrm>
          <a:prstGeom prst="rect">
            <a:avLst/>
          </a:prstGeom>
        </p:spPr>
      </p:pic>
      <p:sp>
        <p:nvSpPr>
          <p:cNvPr id="4" name="Téglalap 3"/>
          <p:cNvSpPr/>
          <p:nvPr/>
        </p:nvSpPr>
        <p:spPr>
          <a:xfrm>
            <a:off x="457199" y="5257800"/>
            <a:ext cx="8153401" cy="1323439"/>
          </a:xfrm>
          <a:prstGeom prst="rect">
            <a:avLst/>
          </a:prstGeom>
        </p:spPr>
        <p:txBody>
          <a:bodyPr wrap="square">
            <a:spAutoFit/>
          </a:bodyPr>
          <a:lstStyle/>
          <a:p>
            <a:pPr algn="just"/>
            <a:r>
              <a:rPr lang="en-US" sz="1000" i="1" dirty="0"/>
              <a:t>Extracted complex interface of System 1k1l. (A) Initial structure equipped with water molecules and energy-minimized at the molecular mechanics level. Target fragments and ligand are shown in ribbon and space filling representations, respectively. Water molecules in Shell 1 (</a:t>
            </a:r>
            <a:r>
              <a:rPr lang="en-US" sz="1000" i="1" dirty="0" err="1"/>
              <a:t>dW</a:t>
            </a:r>
            <a:r>
              <a:rPr lang="en-US" sz="1000" i="1" dirty="0"/>
              <a:t> = 3.5 Å, sticks marked with asterisk) are positioned close to the solute partners and play a bridging role. The rest of Shell 3 (</a:t>
            </a:r>
            <a:r>
              <a:rPr lang="en-US" sz="1000" i="1" dirty="0" err="1"/>
              <a:t>dW</a:t>
            </a:r>
            <a:r>
              <a:rPr lang="en-US" sz="1000" i="1" dirty="0"/>
              <a:t> = 5.0 Å) waters belong to Shell 2 (sticks without asterisks) and located at the edges of the interface, close to the bulk. Shell 3 = Shell 1 + Shell 2. (B) A rotated close-up of the box in Panel A showing the surrounding of the sulphonyl group of the ligand (sticks) and the neighboring residues G216SG218 of the target (lines) where the numbering follows that of the crystallographic structure (PDB ID 1k1l). Hydrogen bonds are marked with yellow dotted lines.</a:t>
            </a:r>
            <a:endParaRPr lang="hu-HU" sz="1000" i="1" dirty="0"/>
          </a:p>
        </p:txBody>
      </p:sp>
      <p:sp>
        <p:nvSpPr>
          <p:cNvPr id="6" name="Téglalap 10"/>
          <p:cNvSpPr>
            <a:spLocks noChangeArrowheads="1"/>
          </p:cNvSpPr>
          <p:nvPr/>
        </p:nvSpPr>
        <p:spPr bwMode="auto">
          <a:xfrm>
            <a:off x="381000" y="460375"/>
            <a:ext cx="339394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sz="2700" dirty="0" err="1" smtClean="0"/>
              <a:t>Effect</a:t>
            </a:r>
            <a:r>
              <a:rPr lang="hu-HU" altLang="hu-HU" sz="2700" dirty="0" smtClean="0"/>
              <a:t> of </a:t>
            </a:r>
            <a:r>
              <a:rPr lang="hu-HU" altLang="hu-HU" sz="2700" dirty="0" err="1" smtClean="0"/>
              <a:t>hydration</a:t>
            </a:r>
            <a:endParaRPr lang="hu-HU" altLang="hu-HU" sz="2700" dirty="0"/>
          </a:p>
        </p:txBody>
      </p:sp>
    </p:spTree>
    <p:extLst>
      <p:ext uri="{BB962C8B-B14F-4D97-AF65-F5344CB8AC3E}">
        <p14:creationId xmlns:p14="http://schemas.microsoft.com/office/powerpoint/2010/main" val="3989975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174783"/>
            <a:ext cx="5181600" cy="4330567"/>
          </a:xfrm>
          <a:prstGeom prst="rect">
            <a:avLst/>
          </a:prstGeom>
        </p:spPr>
      </p:pic>
      <p:pic>
        <p:nvPicPr>
          <p:cNvPr id="3" name="Kép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1447800"/>
            <a:ext cx="2737257" cy="3886200"/>
          </a:xfrm>
          <a:prstGeom prst="rect">
            <a:avLst/>
          </a:prstGeom>
        </p:spPr>
      </p:pic>
      <p:sp>
        <p:nvSpPr>
          <p:cNvPr id="4" name="Téglalap 3"/>
          <p:cNvSpPr/>
          <p:nvPr/>
        </p:nvSpPr>
        <p:spPr>
          <a:xfrm>
            <a:off x="1600200" y="5715000"/>
            <a:ext cx="6172200" cy="707886"/>
          </a:xfrm>
          <a:prstGeom prst="rect">
            <a:avLst/>
          </a:prstGeom>
        </p:spPr>
        <p:txBody>
          <a:bodyPr wrap="square">
            <a:spAutoFit/>
          </a:bodyPr>
          <a:lstStyle/>
          <a:p>
            <a:pPr algn="just"/>
            <a:r>
              <a:rPr lang="en-US" sz="1000" i="1" dirty="0"/>
              <a:t>Extracted complex interface of System 2bba after relaxation at semi-empirical level using PM7 parameterization and </a:t>
            </a:r>
            <a:r>
              <a:rPr lang="en-US" sz="1000" i="1" dirty="0" err="1"/>
              <a:t>Mozyme</a:t>
            </a:r>
            <a:r>
              <a:rPr lang="en-US" sz="1000" i="1" dirty="0"/>
              <a:t>. Target fragments and ligand are shown in light blue space filling and green cartoon representations, respectively. Water molecules (sticks) in Shell 1 are marked with asterisks. Non-marked waters belong to Shell 2. </a:t>
            </a:r>
            <a:endParaRPr lang="hu-HU" sz="1000" i="1" dirty="0"/>
          </a:p>
        </p:txBody>
      </p:sp>
      <p:sp>
        <p:nvSpPr>
          <p:cNvPr id="5" name="Téglalap 10"/>
          <p:cNvSpPr>
            <a:spLocks noChangeArrowheads="1"/>
          </p:cNvSpPr>
          <p:nvPr/>
        </p:nvSpPr>
        <p:spPr bwMode="auto">
          <a:xfrm>
            <a:off x="457200" y="457302"/>
            <a:ext cx="386997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sz="2700" dirty="0" err="1" smtClean="0"/>
              <a:t>Large</a:t>
            </a:r>
            <a:r>
              <a:rPr lang="hu-HU" altLang="hu-HU" sz="2700" dirty="0" smtClean="0"/>
              <a:t>, </a:t>
            </a:r>
            <a:r>
              <a:rPr lang="hu-HU" altLang="hu-HU" sz="2700" dirty="0" err="1" smtClean="0"/>
              <a:t>peptide</a:t>
            </a:r>
            <a:r>
              <a:rPr lang="hu-HU" altLang="hu-HU" sz="2700" dirty="0" smtClean="0"/>
              <a:t> </a:t>
            </a:r>
            <a:r>
              <a:rPr lang="hu-HU" altLang="hu-HU" sz="2700" dirty="0" err="1" smtClean="0"/>
              <a:t>ligand</a:t>
            </a:r>
            <a:endParaRPr lang="hu-HU" altLang="hu-HU" sz="2700" dirty="0"/>
          </a:p>
        </p:txBody>
      </p:sp>
    </p:spTree>
    <p:extLst>
      <p:ext uri="{BB962C8B-B14F-4D97-AF65-F5344CB8AC3E}">
        <p14:creationId xmlns:p14="http://schemas.microsoft.com/office/powerpoint/2010/main" val="1372763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8088796" cy="5492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églalap 4"/>
          <p:cNvSpPr/>
          <p:nvPr/>
        </p:nvSpPr>
        <p:spPr>
          <a:xfrm>
            <a:off x="457200" y="5410200"/>
            <a:ext cx="8444812" cy="923330"/>
          </a:xfrm>
          <a:prstGeom prst="rect">
            <a:avLst/>
          </a:prstGeom>
        </p:spPr>
        <p:txBody>
          <a:bodyPr wrap="none">
            <a:spAutoFit/>
          </a:bodyPr>
          <a:lstStyle/>
          <a:p>
            <a:pPr eaLnBrk="1" hangingPunct="1">
              <a:defRPr/>
            </a:pPr>
            <a:r>
              <a:rPr lang="hu-HU" sz="2700" dirty="0" err="1" smtClean="0">
                <a:solidFill>
                  <a:schemeClr val="bg1">
                    <a:lumMod val="95000"/>
                  </a:schemeClr>
                </a:solidFill>
              </a:rPr>
              <a:t>Application</a:t>
            </a:r>
            <a:r>
              <a:rPr lang="hu-HU" sz="2700" dirty="0" smtClean="0">
                <a:solidFill>
                  <a:schemeClr val="bg1">
                    <a:lumMod val="95000"/>
                  </a:schemeClr>
                </a:solidFill>
              </a:rPr>
              <a:t> 2 </a:t>
            </a:r>
          </a:p>
          <a:p>
            <a:pPr eaLnBrk="1" hangingPunct="1">
              <a:defRPr/>
            </a:pPr>
            <a:r>
              <a:rPr lang="hu-HU" sz="2700" dirty="0" err="1" smtClean="0">
                <a:solidFill>
                  <a:schemeClr val="bg1">
                    <a:lumMod val="95000"/>
                  </a:schemeClr>
                </a:solidFill>
              </a:rPr>
              <a:t>Development</a:t>
            </a:r>
            <a:r>
              <a:rPr lang="hu-HU" sz="2700" dirty="0" smtClean="0">
                <a:solidFill>
                  <a:schemeClr val="bg1">
                    <a:lumMod val="95000"/>
                  </a:schemeClr>
                </a:solidFill>
              </a:rPr>
              <a:t> of </a:t>
            </a:r>
            <a:r>
              <a:rPr lang="hu-HU" sz="2700" dirty="0" err="1" smtClean="0">
                <a:solidFill>
                  <a:schemeClr val="bg1">
                    <a:lumMod val="95000"/>
                  </a:schemeClr>
                </a:solidFill>
              </a:rPr>
              <a:t>antiviral</a:t>
            </a:r>
            <a:r>
              <a:rPr lang="hu-HU" sz="2700" dirty="0" smtClean="0">
                <a:solidFill>
                  <a:schemeClr val="bg1">
                    <a:lumMod val="95000"/>
                  </a:schemeClr>
                </a:solidFill>
              </a:rPr>
              <a:t> </a:t>
            </a:r>
            <a:r>
              <a:rPr lang="hu-HU" sz="2700" dirty="0" err="1" smtClean="0">
                <a:solidFill>
                  <a:schemeClr val="bg1">
                    <a:lumMod val="95000"/>
                  </a:schemeClr>
                </a:solidFill>
              </a:rPr>
              <a:t>ligands</a:t>
            </a:r>
            <a:r>
              <a:rPr lang="hu-HU" sz="2700" dirty="0" smtClean="0">
                <a:solidFill>
                  <a:schemeClr val="bg1">
                    <a:lumMod val="95000"/>
                  </a:schemeClr>
                </a:solidFill>
              </a:rPr>
              <a:t> – SARS-CoV-2</a:t>
            </a:r>
            <a:endParaRPr lang="hu-HU" sz="2700" dirty="0">
              <a:solidFill>
                <a:schemeClr val="bg1">
                  <a:lumMod val="95000"/>
                </a:schemeClr>
              </a:solidFill>
            </a:endParaRPr>
          </a:p>
        </p:txBody>
      </p:sp>
    </p:spTree>
    <p:extLst>
      <p:ext uri="{BB962C8B-B14F-4D97-AF65-F5344CB8AC3E}">
        <p14:creationId xmlns:p14="http://schemas.microsoft.com/office/powerpoint/2010/main" val="29900926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381000" y="4495800"/>
            <a:ext cx="8382000" cy="923330"/>
          </a:xfrm>
          <a:prstGeom prst="rect">
            <a:avLst/>
          </a:prstGeom>
        </p:spPr>
        <p:txBody>
          <a:bodyPr wrap="square">
            <a:spAutoFit/>
          </a:bodyPr>
          <a:lstStyle/>
          <a:p>
            <a:pPr algn="ctr"/>
            <a:r>
              <a:rPr lang="en-US" dirty="0"/>
              <a:t>Conserved and displaced water molecules during binding of </a:t>
            </a:r>
            <a:r>
              <a:rPr lang="en-US" dirty="0" err="1"/>
              <a:t>spiro-adamantyl</a:t>
            </a:r>
            <a:r>
              <a:rPr lang="en-US" dirty="0"/>
              <a:t> amine in the </a:t>
            </a:r>
            <a:r>
              <a:rPr lang="en-US" b="1" dirty="0"/>
              <a:t>influenza M2 transmembrane (TM) proton channel</a:t>
            </a:r>
            <a:r>
              <a:rPr lang="en-US" dirty="0"/>
              <a:t>.</a:t>
            </a:r>
          </a:p>
        </p:txBody>
      </p:sp>
      <p:sp>
        <p:nvSpPr>
          <p:cNvPr id="4" name="Téglalap 3"/>
          <p:cNvSpPr/>
          <p:nvPr/>
        </p:nvSpPr>
        <p:spPr>
          <a:xfrm>
            <a:off x="914400" y="5638800"/>
            <a:ext cx="7620000" cy="954107"/>
          </a:xfrm>
          <a:prstGeom prst="rect">
            <a:avLst/>
          </a:prstGeom>
        </p:spPr>
        <p:txBody>
          <a:bodyPr wrap="square">
            <a:spAutoFit/>
          </a:bodyPr>
          <a:lstStyle/>
          <a:p>
            <a:pPr algn="r"/>
            <a:r>
              <a:rPr lang="en-US" sz="1400" dirty="0"/>
              <a:t>J.L. Thomaston, N.F. </a:t>
            </a:r>
            <a:r>
              <a:rPr lang="en-US" sz="1400" dirty="0" err="1"/>
              <a:t>Polizzi</a:t>
            </a:r>
            <a:r>
              <a:rPr lang="en-US" sz="1400" dirty="0"/>
              <a:t>, A. </a:t>
            </a:r>
            <a:r>
              <a:rPr lang="en-US" sz="1400" dirty="0" err="1"/>
              <a:t>Konstantinidi</a:t>
            </a:r>
            <a:r>
              <a:rPr lang="en-US" sz="1400" dirty="0"/>
              <a:t>, J. Wang, A. </a:t>
            </a:r>
            <a:r>
              <a:rPr lang="en-US" sz="1400" dirty="0" err="1"/>
              <a:t>Kolocouris</a:t>
            </a:r>
            <a:r>
              <a:rPr lang="en-US" sz="1400" dirty="0"/>
              <a:t>, W.F. </a:t>
            </a:r>
            <a:r>
              <a:rPr lang="en-US" sz="1400" dirty="0" err="1" smtClean="0"/>
              <a:t>Degrado</a:t>
            </a:r>
            <a:r>
              <a:rPr lang="hu-HU" sz="1400" dirty="0" smtClean="0"/>
              <a:t>, </a:t>
            </a:r>
            <a:r>
              <a:rPr lang="en-US" sz="1400" dirty="0" smtClean="0"/>
              <a:t>Inhibitors </a:t>
            </a:r>
            <a:r>
              <a:rPr lang="en-US" sz="1400" dirty="0"/>
              <a:t>of the M2 proton channel engage and disrupt transmembrane networks of hydrogen-bonded </a:t>
            </a:r>
            <a:r>
              <a:rPr lang="en-US" sz="1400" dirty="0" smtClean="0"/>
              <a:t>waters</a:t>
            </a:r>
            <a:r>
              <a:rPr lang="hu-HU" sz="1400" dirty="0" smtClean="0"/>
              <a:t>, </a:t>
            </a:r>
            <a:r>
              <a:rPr lang="en-US" sz="1400" dirty="0" smtClean="0"/>
              <a:t>J </a:t>
            </a:r>
            <a:r>
              <a:rPr lang="en-US" sz="1400" dirty="0"/>
              <a:t>Am </a:t>
            </a:r>
            <a:r>
              <a:rPr lang="en-US" sz="1400" dirty="0" err="1"/>
              <a:t>Chem</a:t>
            </a:r>
            <a:r>
              <a:rPr lang="en-US" sz="1400" dirty="0"/>
              <a:t> </a:t>
            </a:r>
            <a:r>
              <a:rPr lang="en-US" sz="1400" dirty="0" err="1"/>
              <a:t>Soc</a:t>
            </a:r>
            <a:r>
              <a:rPr lang="en-US" sz="1400" dirty="0"/>
              <a:t>, 140 (2018), pp. 15219-15226</a:t>
            </a:r>
          </a:p>
        </p:txBody>
      </p:sp>
      <p:sp>
        <p:nvSpPr>
          <p:cNvPr id="5" name="Szövegdoboz 4"/>
          <p:cNvSpPr txBox="1"/>
          <p:nvPr/>
        </p:nvSpPr>
        <p:spPr>
          <a:xfrm>
            <a:off x="3521071" y="300965"/>
            <a:ext cx="2101857" cy="584775"/>
          </a:xfrm>
          <a:prstGeom prst="rect">
            <a:avLst/>
          </a:prstGeom>
          <a:noFill/>
        </p:spPr>
        <p:txBody>
          <a:bodyPr wrap="none" rtlCol="0">
            <a:spAutoFit/>
          </a:bodyPr>
          <a:lstStyle/>
          <a:p>
            <a:r>
              <a:rPr lang="hu-HU" sz="3200" dirty="0" smtClean="0"/>
              <a:t>Influenza</a:t>
            </a:r>
            <a:endParaRPr lang="en-US" sz="3200" dirty="0"/>
          </a:p>
        </p:txBody>
      </p:sp>
      <p:pic>
        <p:nvPicPr>
          <p:cNvPr id="6" name="Kép 5"/>
          <p:cNvPicPr>
            <a:picLocks noChangeAspect="1"/>
          </p:cNvPicPr>
          <p:nvPr/>
        </p:nvPicPr>
        <p:blipFill>
          <a:blip r:embed="rId2"/>
          <a:stretch>
            <a:fillRect/>
          </a:stretch>
        </p:blipFill>
        <p:spPr>
          <a:xfrm>
            <a:off x="1447415" y="885740"/>
            <a:ext cx="6249168" cy="3531864"/>
          </a:xfrm>
          <a:prstGeom prst="rect">
            <a:avLst/>
          </a:prstGeom>
        </p:spPr>
      </p:pic>
    </p:spTree>
    <p:extLst>
      <p:ext uri="{BB962C8B-B14F-4D97-AF65-F5344CB8AC3E}">
        <p14:creationId xmlns:p14="http://schemas.microsoft.com/office/powerpoint/2010/main" val="77565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19504"/>
            <a:ext cx="2777698" cy="6248400"/>
          </a:xfrm>
          <a:prstGeom prst="rect">
            <a:avLst/>
          </a:prstGeom>
        </p:spPr>
      </p:pic>
      <p:sp>
        <p:nvSpPr>
          <p:cNvPr id="3" name="Szövegdoboz 2"/>
          <p:cNvSpPr txBox="1"/>
          <p:nvPr/>
        </p:nvSpPr>
        <p:spPr>
          <a:xfrm>
            <a:off x="609600" y="2868453"/>
            <a:ext cx="2101857" cy="584775"/>
          </a:xfrm>
          <a:prstGeom prst="rect">
            <a:avLst/>
          </a:prstGeom>
          <a:noFill/>
        </p:spPr>
        <p:txBody>
          <a:bodyPr wrap="none" rtlCol="0">
            <a:spAutoFit/>
          </a:bodyPr>
          <a:lstStyle/>
          <a:p>
            <a:r>
              <a:rPr lang="hu-HU" sz="3200" dirty="0" smtClean="0"/>
              <a:t>Influenza</a:t>
            </a:r>
            <a:endParaRPr lang="en-US" sz="3200" dirty="0"/>
          </a:p>
        </p:txBody>
      </p:sp>
      <p:sp>
        <p:nvSpPr>
          <p:cNvPr id="4" name="Szövegdoboz 3"/>
          <p:cNvSpPr txBox="1"/>
          <p:nvPr/>
        </p:nvSpPr>
        <p:spPr>
          <a:xfrm>
            <a:off x="6096000" y="2868454"/>
            <a:ext cx="2746649" cy="584775"/>
          </a:xfrm>
          <a:prstGeom prst="rect">
            <a:avLst/>
          </a:prstGeom>
          <a:noFill/>
        </p:spPr>
        <p:txBody>
          <a:bodyPr wrap="none" rtlCol="0">
            <a:spAutoFit/>
          </a:bodyPr>
          <a:lstStyle/>
          <a:p>
            <a:r>
              <a:rPr lang="hu-HU" sz="3200" dirty="0" smtClean="0"/>
              <a:t>SARS-CoV-2</a:t>
            </a:r>
            <a:endParaRPr lang="en-US" sz="3200" dirty="0"/>
          </a:p>
        </p:txBody>
      </p:sp>
    </p:spTree>
    <p:extLst>
      <p:ext uri="{BB962C8B-B14F-4D97-AF65-F5344CB8AC3E}">
        <p14:creationId xmlns:p14="http://schemas.microsoft.com/office/powerpoint/2010/main" val="4003257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676400"/>
            <a:ext cx="8449901" cy="2438400"/>
          </a:xfrm>
          <a:prstGeom prst="rect">
            <a:avLst/>
          </a:prstGeom>
        </p:spPr>
      </p:pic>
      <p:sp>
        <p:nvSpPr>
          <p:cNvPr id="3" name="Szövegdoboz 2"/>
          <p:cNvSpPr txBox="1"/>
          <p:nvPr/>
        </p:nvSpPr>
        <p:spPr>
          <a:xfrm>
            <a:off x="3352800" y="685800"/>
            <a:ext cx="2434897" cy="584775"/>
          </a:xfrm>
          <a:prstGeom prst="rect">
            <a:avLst/>
          </a:prstGeom>
          <a:noFill/>
        </p:spPr>
        <p:txBody>
          <a:bodyPr wrap="none" rtlCol="0">
            <a:spAutoFit/>
          </a:bodyPr>
          <a:lstStyle/>
          <a:p>
            <a:r>
              <a:rPr lang="hu-HU" sz="3200" dirty="0" err="1" smtClean="0"/>
              <a:t>HydroDock</a:t>
            </a:r>
            <a:endParaRPr lang="en-US" sz="3200" dirty="0"/>
          </a:p>
        </p:txBody>
      </p:sp>
      <p:sp>
        <p:nvSpPr>
          <p:cNvPr id="4" name="Téglalap 3"/>
          <p:cNvSpPr/>
          <p:nvPr/>
        </p:nvSpPr>
        <p:spPr>
          <a:xfrm>
            <a:off x="531648" y="4724400"/>
            <a:ext cx="8077200" cy="2031325"/>
          </a:xfrm>
          <a:prstGeom prst="rect">
            <a:avLst/>
          </a:prstGeom>
        </p:spPr>
        <p:txBody>
          <a:bodyPr wrap="square">
            <a:spAutoFit/>
          </a:bodyPr>
          <a:lstStyle/>
          <a:p>
            <a:r>
              <a:rPr lang="en-US" dirty="0"/>
              <a:t>Determination of Ligand Binding Modes in Hydrated Viral Ion Channels to Foster Drug Design and </a:t>
            </a:r>
            <a:r>
              <a:rPr lang="en-US" dirty="0" smtClean="0"/>
              <a:t>Repositioning</a:t>
            </a:r>
            <a:endParaRPr lang="hu-HU" dirty="0" smtClean="0"/>
          </a:p>
          <a:p>
            <a:r>
              <a:rPr lang="en-US" dirty="0" err="1" smtClean="0"/>
              <a:t>Balázs</a:t>
            </a:r>
            <a:r>
              <a:rPr lang="en-US" dirty="0" smtClean="0"/>
              <a:t> </a:t>
            </a:r>
            <a:r>
              <a:rPr lang="en-US" dirty="0" err="1"/>
              <a:t>Zoltán</a:t>
            </a:r>
            <a:r>
              <a:rPr lang="en-US" dirty="0"/>
              <a:t> </a:t>
            </a:r>
            <a:r>
              <a:rPr lang="en-US" dirty="0" err="1"/>
              <a:t>Zsidó</a:t>
            </a:r>
            <a:r>
              <a:rPr lang="en-US" dirty="0"/>
              <a:t>, Rita </a:t>
            </a:r>
            <a:r>
              <a:rPr lang="en-US" dirty="0" err="1"/>
              <a:t>Börzsei</a:t>
            </a:r>
            <a:r>
              <a:rPr lang="en-US" dirty="0"/>
              <a:t>, Viktor </a:t>
            </a:r>
            <a:r>
              <a:rPr lang="en-US" dirty="0" err="1"/>
              <a:t>Szél</a:t>
            </a:r>
            <a:r>
              <a:rPr lang="en-US" dirty="0"/>
              <a:t>, and </a:t>
            </a:r>
            <a:r>
              <a:rPr lang="en-US" dirty="0" err="1"/>
              <a:t>Csaba</a:t>
            </a:r>
            <a:r>
              <a:rPr lang="en-US" dirty="0"/>
              <a:t> </a:t>
            </a:r>
            <a:r>
              <a:rPr lang="en-US" dirty="0" err="1" smtClean="0"/>
              <a:t>Hetényi</a:t>
            </a:r>
            <a:endParaRPr lang="hu-HU" dirty="0" smtClean="0"/>
          </a:p>
          <a:p>
            <a:endParaRPr lang="hu-HU" dirty="0"/>
          </a:p>
          <a:p>
            <a:pPr algn="r"/>
            <a:r>
              <a:rPr lang="hu-HU" dirty="0"/>
              <a:t>J. </a:t>
            </a:r>
            <a:r>
              <a:rPr lang="hu-HU" dirty="0" err="1"/>
              <a:t>Chem</a:t>
            </a:r>
            <a:r>
              <a:rPr lang="hu-HU" dirty="0"/>
              <a:t>. </a:t>
            </a:r>
            <a:r>
              <a:rPr lang="hu-HU" dirty="0" err="1"/>
              <a:t>Inf</a:t>
            </a:r>
            <a:r>
              <a:rPr lang="hu-HU" dirty="0"/>
              <a:t>. </a:t>
            </a:r>
            <a:r>
              <a:rPr lang="hu-HU" dirty="0" err="1"/>
              <a:t>Model</a:t>
            </a:r>
            <a:r>
              <a:rPr lang="hu-HU" dirty="0"/>
              <a:t>. </a:t>
            </a:r>
            <a:endParaRPr lang="hu-HU" dirty="0" smtClean="0"/>
          </a:p>
          <a:p>
            <a:pPr algn="r"/>
            <a:r>
              <a:rPr lang="hu-HU" dirty="0" smtClean="0"/>
              <a:t>2021</a:t>
            </a:r>
            <a:r>
              <a:rPr lang="hu-HU" dirty="0"/>
              <a:t>, 61, 8, 4011–4022</a:t>
            </a:r>
            <a:endParaRPr lang="hu-HU" dirty="0" smtClean="0"/>
          </a:p>
          <a:p>
            <a:endParaRPr lang="en-US" dirty="0"/>
          </a:p>
        </p:txBody>
      </p:sp>
    </p:spTree>
    <p:extLst>
      <p:ext uri="{BB962C8B-B14F-4D97-AF65-F5344CB8AC3E}">
        <p14:creationId xmlns:p14="http://schemas.microsoft.com/office/powerpoint/2010/main" val="765529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981200"/>
            <a:ext cx="8581189" cy="2795016"/>
          </a:xfrm>
          <a:prstGeom prst="rect">
            <a:avLst/>
          </a:prstGeom>
        </p:spPr>
      </p:pic>
      <p:sp>
        <p:nvSpPr>
          <p:cNvPr id="3" name="Téglalap 2"/>
          <p:cNvSpPr/>
          <p:nvPr/>
        </p:nvSpPr>
        <p:spPr>
          <a:xfrm>
            <a:off x="457200" y="5105400"/>
            <a:ext cx="8352589" cy="1169551"/>
          </a:xfrm>
          <a:prstGeom prst="rect">
            <a:avLst/>
          </a:prstGeom>
        </p:spPr>
        <p:txBody>
          <a:bodyPr wrap="square">
            <a:spAutoFit/>
          </a:bodyPr>
          <a:lstStyle/>
          <a:p>
            <a:pPr algn="just"/>
            <a:r>
              <a:rPr lang="en-US" sz="1400" dirty="0"/>
              <a:t>Representative binding modes of ligands (teal sticks for carbon atoms) (A) AA, (B) RA, and (C) SA in the complex with M2A (cartoon) produced by the </a:t>
            </a:r>
            <a:r>
              <a:rPr lang="en-US" sz="1400" dirty="0" err="1"/>
              <a:t>HydroDock</a:t>
            </a:r>
            <a:r>
              <a:rPr lang="en-US" sz="1400" dirty="0"/>
              <a:t> protocol. For comparison, crystallographic ligand binding modes (orange sticks for carbon atoms) are shown as references. Interacting M2A amino acids and water molecules are shown as sticks and labeled accordingly to the residue numbering of 6bkk.</a:t>
            </a:r>
          </a:p>
        </p:txBody>
      </p:sp>
      <p:sp>
        <p:nvSpPr>
          <p:cNvPr id="4" name="Szövegdoboz 3"/>
          <p:cNvSpPr txBox="1"/>
          <p:nvPr/>
        </p:nvSpPr>
        <p:spPr>
          <a:xfrm>
            <a:off x="262326" y="232063"/>
            <a:ext cx="8555484" cy="1077218"/>
          </a:xfrm>
          <a:prstGeom prst="rect">
            <a:avLst/>
          </a:prstGeom>
          <a:noFill/>
        </p:spPr>
        <p:txBody>
          <a:bodyPr wrap="none" rtlCol="0">
            <a:spAutoFit/>
          </a:bodyPr>
          <a:lstStyle/>
          <a:p>
            <a:pPr algn="ctr"/>
            <a:r>
              <a:rPr lang="hu-HU" sz="3200" b="1" dirty="0" smtClean="0"/>
              <a:t>Influenza</a:t>
            </a:r>
          </a:p>
          <a:p>
            <a:pPr algn="ctr"/>
            <a:r>
              <a:rPr lang="it-IT" sz="3200" dirty="0"/>
              <a:t>M2 transmembrane (TM) proton channel</a:t>
            </a:r>
            <a:endParaRPr lang="en-US" sz="3200" dirty="0"/>
          </a:p>
        </p:txBody>
      </p:sp>
    </p:spTree>
    <p:extLst>
      <p:ext uri="{BB962C8B-B14F-4D97-AF65-F5344CB8AC3E}">
        <p14:creationId xmlns:p14="http://schemas.microsoft.com/office/powerpoint/2010/main" val="1514275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stretch>
            <a:fillRect/>
          </a:stretch>
        </p:blipFill>
        <p:spPr>
          <a:xfrm>
            <a:off x="352425" y="1294304"/>
            <a:ext cx="8191500" cy="3327309"/>
          </a:xfrm>
          <a:prstGeom prst="rect">
            <a:avLst/>
          </a:prstGeom>
        </p:spPr>
      </p:pic>
      <p:sp>
        <p:nvSpPr>
          <p:cNvPr id="4" name="Téglalap 3"/>
          <p:cNvSpPr/>
          <p:nvPr/>
        </p:nvSpPr>
        <p:spPr>
          <a:xfrm>
            <a:off x="276225" y="4648200"/>
            <a:ext cx="8343900" cy="2031325"/>
          </a:xfrm>
          <a:prstGeom prst="rect">
            <a:avLst/>
          </a:prstGeom>
        </p:spPr>
        <p:txBody>
          <a:bodyPr wrap="square">
            <a:spAutoFit/>
          </a:bodyPr>
          <a:lstStyle/>
          <a:p>
            <a:pPr algn="just"/>
            <a:r>
              <a:rPr lang="en-US" sz="1400" dirty="0"/>
              <a:t>(A) Occurrence of EC2 amino acids interacting with AA in the five binding modes (bars) produced by dry docking (blue bars) and after refinement by </a:t>
            </a:r>
            <a:r>
              <a:rPr lang="en-US" sz="1400" dirty="0" err="1"/>
              <a:t>HydroDock</a:t>
            </a:r>
            <a:r>
              <a:rPr lang="en-US" sz="1400" dirty="0"/>
              <a:t> (orange bars</a:t>
            </a:r>
            <a:r>
              <a:rPr lang="en-US" sz="1400" dirty="0" smtClean="0"/>
              <a:t>). </a:t>
            </a:r>
            <a:r>
              <a:rPr lang="en-US" sz="1400" dirty="0"/>
              <a:t>Asterisks and circles indicate interacting amino acids identified by experiments and docking calculations, respectively, in a previous </a:t>
            </a:r>
            <a:r>
              <a:rPr lang="en-US" sz="1400" dirty="0" smtClean="0"/>
              <a:t>paper</a:t>
            </a:r>
            <a:r>
              <a:rPr lang="en-US" sz="1400" dirty="0"/>
              <a:t>. Entrance and </a:t>
            </a:r>
            <a:r>
              <a:rPr lang="en-US" sz="1400" dirty="0" err="1"/>
              <a:t>intrachannel</a:t>
            </a:r>
            <a:r>
              <a:rPr lang="en-US" sz="1400" dirty="0"/>
              <a:t> binding regions are marked as ER and IR, respectively, at the top of the diagrams. (B) Five representative structures of binding modes AA1, ..., AA5 (teal </a:t>
            </a:r>
            <a:r>
              <a:rPr lang="en-US" sz="1400" dirty="0" smtClean="0"/>
              <a:t>sticks) </a:t>
            </a:r>
            <a:r>
              <a:rPr lang="en-US" sz="1400" dirty="0"/>
              <a:t>on EC2 (cartoon, truncated at the bottom). The interacting EC2 amino acids are shown as balls and sticks and labeled by their identifiers according to PDB structure 7k3g. ER and IR binding regions are also shown on the right side of the figure. </a:t>
            </a:r>
          </a:p>
        </p:txBody>
      </p:sp>
      <p:sp>
        <p:nvSpPr>
          <p:cNvPr id="5" name="Szövegdoboz 4"/>
          <p:cNvSpPr txBox="1"/>
          <p:nvPr/>
        </p:nvSpPr>
        <p:spPr>
          <a:xfrm>
            <a:off x="2025126" y="152400"/>
            <a:ext cx="4960397" cy="1077218"/>
          </a:xfrm>
          <a:prstGeom prst="rect">
            <a:avLst/>
          </a:prstGeom>
          <a:noFill/>
        </p:spPr>
        <p:txBody>
          <a:bodyPr wrap="none" rtlCol="0">
            <a:spAutoFit/>
          </a:bodyPr>
          <a:lstStyle/>
          <a:p>
            <a:pPr algn="ctr"/>
            <a:r>
              <a:rPr lang="hu-HU" sz="3200" dirty="0" smtClean="0"/>
              <a:t>SARS-CoV-2</a:t>
            </a:r>
          </a:p>
          <a:p>
            <a:pPr algn="ctr"/>
            <a:r>
              <a:rPr lang="en-US" sz="3200" dirty="0"/>
              <a:t>envelope protein </a:t>
            </a:r>
            <a:r>
              <a:rPr lang="hu-HU" sz="3200" dirty="0" smtClean="0"/>
              <a:t>(</a:t>
            </a:r>
            <a:r>
              <a:rPr lang="en-US" sz="3200" dirty="0" smtClean="0"/>
              <a:t>EC2</a:t>
            </a:r>
            <a:r>
              <a:rPr lang="hu-HU" sz="3200" dirty="0" smtClean="0"/>
              <a:t>)</a:t>
            </a:r>
            <a:endParaRPr lang="en-US" sz="3200" dirty="0"/>
          </a:p>
        </p:txBody>
      </p:sp>
    </p:spTree>
    <p:extLst>
      <p:ext uri="{BB962C8B-B14F-4D97-AF65-F5344CB8AC3E}">
        <p14:creationId xmlns:p14="http://schemas.microsoft.com/office/powerpoint/2010/main" val="4197290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p:cNvPicPr>
            <a:picLocks noChangeAspect="1"/>
          </p:cNvPicPr>
          <p:nvPr/>
        </p:nvPicPr>
        <p:blipFill>
          <a:blip r:embed="rId2"/>
          <a:stretch>
            <a:fillRect/>
          </a:stretch>
        </p:blipFill>
        <p:spPr>
          <a:xfrm>
            <a:off x="6781800" y="994575"/>
            <a:ext cx="1483044" cy="789689"/>
          </a:xfrm>
          <a:prstGeom prst="rect">
            <a:avLst/>
          </a:prstGeom>
        </p:spPr>
      </p:pic>
      <p:sp>
        <p:nvSpPr>
          <p:cNvPr id="13" name="Szövegdoboz 12"/>
          <p:cNvSpPr txBox="1"/>
          <p:nvPr/>
        </p:nvSpPr>
        <p:spPr>
          <a:xfrm>
            <a:off x="561975" y="304800"/>
            <a:ext cx="3542958" cy="507831"/>
          </a:xfrm>
          <a:prstGeom prst="rect">
            <a:avLst/>
          </a:prstGeom>
          <a:noFill/>
        </p:spPr>
        <p:txBody>
          <a:bodyPr wrap="none" rtlCol="0">
            <a:spAutoFit/>
          </a:bodyPr>
          <a:lstStyle/>
          <a:p>
            <a:r>
              <a:rPr lang="hu-HU" sz="2700" dirty="0" err="1">
                <a:solidFill>
                  <a:schemeClr val="bg2">
                    <a:lumMod val="50000"/>
                  </a:schemeClr>
                </a:solidFill>
              </a:rPr>
              <a:t>Acknowledgements</a:t>
            </a:r>
            <a:endParaRPr lang="en-US" sz="2700" dirty="0">
              <a:solidFill>
                <a:schemeClr val="bg2">
                  <a:lumMod val="50000"/>
                </a:schemeClr>
              </a:solidFill>
            </a:endParaRPr>
          </a:p>
        </p:txBody>
      </p:sp>
      <p:sp>
        <p:nvSpPr>
          <p:cNvPr id="2" name="Téglalap 1"/>
          <p:cNvSpPr/>
          <p:nvPr/>
        </p:nvSpPr>
        <p:spPr>
          <a:xfrm>
            <a:off x="561975" y="990600"/>
            <a:ext cx="5886450" cy="5755422"/>
          </a:xfrm>
          <a:prstGeom prst="rect">
            <a:avLst/>
          </a:prstGeom>
        </p:spPr>
        <p:txBody>
          <a:bodyPr wrap="square">
            <a:spAutoFit/>
          </a:bodyPr>
          <a:lstStyle/>
          <a:p>
            <a:pPr algn="just"/>
            <a:r>
              <a:rPr lang="en-US" sz="1600" dirty="0"/>
              <a:t>This work was funded by the Hungarian National Research, Development and Innovation Office (K123836</a:t>
            </a:r>
            <a:r>
              <a:rPr lang="en-US" sz="1600" dirty="0" smtClean="0"/>
              <a:t>),</a:t>
            </a:r>
            <a:r>
              <a:rPr lang="hu-HU" sz="1600" dirty="0" smtClean="0"/>
              <a:t> </a:t>
            </a:r>
            <a:r>
              <a:rPr lang="en-US" sz="1600" dirty="0" smtClean="0"/>
              <a:t>2017-1.2.1 </a:t>
            </a:r>
            <a:r>
              <a:rPr lang="en-US" sz="1600" dirty="0"/>
              <a:t>NKP-2017-00002 (NAP-2; Chronic Pain Research Group), EFOP-3.6.1.-16-2016-0004 and GINOP </a:t>
            </a:r>
            <a:r>
              <a:rPr lang="en-US" sz="1600" dirty="0" smtClean="0"/>
              <a:t>2.3.2-15-2016-00050</a:t>
            </a:r>
            <a:r>
              <a:rPr lang="hu-HU" sz="1600" dirty="0" smtClean="0"/>
              <a:t> </a:t>
            </a:r>
            <a:r>
              <a:rPr lang="en-US" sz="1600" dirty="0" smtClean="0"/>
              <a:t>“PEPSYS</a:t>
            </a:r>
            <a:r>
              <a:rPr lang="en-US" sz="1600" dirty="0"/>
              <a:t>”. This work was supported by the </a:t>
            </a:r>
            <a:r>
              <a:rPr lang="en-US" sz="1600" dirty="0" err="1"/>
              <a:t>János</a:t>
            </a:r>
            <a:r>
              <a:rPr lang="en-US" sz="1600" dirty="0"/>
              <a:t> </a:t>
            </a:r>
            <a:r>
              <a:rPr lang="en-US" sz="1600" dirty="0" err="1"/>
              <a:t>Bolyai</a:t>
            </a:r>
            <a:r>
              <a:rPr lang="en-US" sz="1600" dirty="0"/>
              <a:t> Research Scholarship of the Hungarian Academy of Sciences. </a:t>
            </a:r>
            <a:r>
              <a:rPr lang="en-US" sz="1600" b="1" dirty="0" smtClean="0"/>
              <a:t>We</a:t>
            </a:r>
            <a:r>
              <a:rPr lang="hu-HU" sz="1600" b="1" dirty="0" smtClean="0"/>
              <a:t> </a:t>
            </a:r>
            <a:r>
              <a:rPr lang="en-US" sz="1600" b="1" dirty="0" smtClean="0"/>
              <a:t>acknowledge </a:t>
            </a:r>
            <a:r>
              <a:rPr lang="en-US" sz="1600" b="1" dirty="0"/>
              <a:t>the support from the Governmental Information Technology Development Agency, Hungary. </a:t>
            </a:r>
            <a:r>
              <a:rPr lang="en-US" sz="1600" dirty="0"/>
              <a:t>The work </a:t>
            </a:r>
            <a:r>
              <a:rPr lang="en-US" sz="1600" dirty="0" smtClean="0"/>
              <a:t>was</a:t>
            </a:r>
            <a:r>
              <a:rPr lang="hu-HU" sz="1600" dirty="0" smtClean="0"/>
              <a:t> </a:t>
            </a:r>
            <a:r>
              <a:rPr lang="en-US" sz="1600" dirty="0" smtClean="0"/>
              <a:t>supported </a:t>
            </a:r>
            <a:r>
              <a:rPr lang="en-US" sz="1600" dirty="0"/>
              <a:t>by the ÚNKP-21-5 and ÚNKP-21-3-II. New National Excellence Program of the Ministry for Innovation and </a:t>
            </a:r>
            <a:r>
              <a:rPr lang="en-US" sz="1600" dirty="0" smtClean="0"/>
              <a:t>Technology.</a:t>
            </a:r>
            <a:r>
              <a:rPr lang="hu-HU" sz="1600" dirty="0" smtClean="0"/>
              <a:t> </a:t>
            </a:r>
            <a:r>
              <a:rPr lang="en-US" sz="1600" dirty="0" smtClean="0"/>
              <a:t>Supported </a:t>
            </a:r>
            <a:r>
              <a:rPr lang="en-US" sz="1600" dirty="0"/>
              <a:t>by the PTE ÁOK-KA 2021/KA-2021-39. The project has been supported by the European Union, co-financed by </a:t>
            </a:r>
            <a:r>
              <a:rPr lang="en-US" sz="1600" dirty="0" smtClean="0"/>
              <a:t>the</a:t>
            </a:r>
            <a:r>
              <a:rPr lang="hu-HU" sz="1600" dirty="0" smtClean="0"/>
              <a:t> </a:t>
            </a:r>
            <a:r>
              <a:rPr lang="en-US" sz="1600" dirty="0" smtClean="0"/>
              <a:t>European </a:t>
            </a:r>
            <a:r>
              <a:rPr lang="en-US" sz="1600" dirty="0"/>
              <a:t>Social Fund. Project name and code: Comprehensive Development for Implementing Smart Specialization Strategies </a:t>
            </a:r>
            <a:r>
              <a:rPr lang="en-US" sz="1600" dirty="0" smtClean="0"/>
              <a:t>at</a:t>
            </a:r>
            <a:r>
              <a:rPr lang="hu-HU" sz="1600" dirty="0" smtClean="0"/>
              <a:t> </a:t>
            </a:r>
            <a:r>
              <a:rPr lang="en-US" sz="1600" dirty="0" smtClean="0"/>
              <a:t>the </a:t>
            </a:r>
            <a:r>
              <a:rPr lang="en-US" sz="1600" dirty="0"/>
              <a:t>University of </a:t>
            </a:r>
            <a:r>
              <a:rPr lang="en-US" sz="1600" dirty="0" err="1"/>
              <a:t>Pécs</a:t>
            </a:r>
            <a:r>
              <a:rPr lang="en-US" sz="1600" dirty="0"/>
              <a:t>, EFOP-3.6.1-16-2016-00004. We </a:t>
            </a:r>
            <a:r>
              <a:rPr lang="hu-HU" sz="1600" dirty="0" smtClean="0"/>
              <a:t>a</a:t>
            </a:r>
            <a:r>
              <a:rPr lang="en-US" sz="1600" dirty="0" err="1" smtClean="0"/>
              <a:t>cknowledge</a:t>
            </a:r>
            <a:r>
              <a:rPr lang="en-US" sz="1600" dirty="0" smtClean="0"/>
              <a:t> </a:t>
            </a:r>
            <a:r>
              <a:rPr lang="en-US" sz="1600" dirty="0"/>
              <a:t>that the results of this research have been achieved using </a:t>
            </a:r>
            <a:r>
              <a:rPr lang="en-US" sz="1600" dirty="0" smtClean="0"/>
              <a:t>the</a:t>
            </a:r>
            <a:r>
              <a:rPr lang="hu-HU" sz="1600" dirty="0" smtClean="0"/>
              <a:t> </a:t>
            </a:r>
            <a:r>
              <a:rPr lang="en-US" sz="1600" dirty="0" smtClean="0"/>
              <a:t>DECI </a:t>
            </a:r>
            <a:r>
              <a:rPr lang="en-US" sz="1600" dirty="0"/>
              <a:t>resource Archer2 based in the UK at the National Supercomputing Service with support from the PRACE </a:t>
            </a:r>
            <a:r>
              <a:rPr lang="en-US" sz="1600" dirty="0" err="1"/>
              <a:t>aisbl</a:t>
            </a:r>
            <a:r>
              <a:rPr lang="en-US" sz="1600" dirty="0"/>
              <a:t>.</a:t>
            </a:r>
          </a:p>
        </p:txBody>
      </p:sp>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470" y="1931659"/>
            <a:ext cx="861703" cy="811143"/>
          </a:xfrm>
          <a:prstGeom prst="rect">
            <a:avLst/>
          </a:prstGeom>
        </p:spPr>
      </p:pic>
      <p:pic>
        <p:nvPicPr>
          <p:cNvPr id="10" name="Kép 9"/>
          <p:cNvPicPr>
            <a:picLocks noChangeAspect="1"/>
          </p:cNvPicPr>
          <p:nvPr/>
        </p:nvPicPr>
        <p:blipFill>
          <a:blip r:embed="rId4"/>
          <a:stretch>
            <a:fillRect/>
          </a:stretch>
        </p:blipFill>
        <p:spPr>
          <a:xfrm>
            <a:off x="6934200" y="2856100"/>
            <a:ext cx="1446015" cy="1012211"/>
          </a:xfrm>
          <a:prstGeom prst="rect">
            <a:avLst/>
          </a:prstGeom>
        </p:spPr>
      </p:pic>
      <p:pic>
        <p:nvPicPr>
          <p:cNvPr id="14" name="Kép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7788" y="4000420"/>
            <a:ext cx="471066" cy="622540"/>
          </a:xfrm>
          <a:prstGeom prst="rect">
            <a:avLst/>
          </a:prstGeom>
        </p:spPr>
      </p:pic>
      <p:pic>
        <p:nvPicPr>
          <p:cNvPr id="3" name="Kép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1230" y="5105400"/>
            <a:ext cx="1353139" cy="1009650"/>
          </a:xfrm>
          <a:prstGeom prst="rect">
            <a:avLst/>
          </a:prstGeom>
        </p:spPr>
      </p:pic>
    </p:spTree>
    <p:extLst>
      <p:ext uri="{BB962C8B-B14F-4D97-AF65-F5344CB8AC3E}">
        <p14:creationId xmlns:p14="http://schemas.microsoft.com/office/powerpoint/2010/main" val="21697527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zövegdoboz 1"/>
          <p:cNvSpPr txBox="1"/>
          <p:nvPr/>
        </p:nvSpPr>
        <p:spPr>
          <a:xfrm>
            <a:off x="586845" y="609600"/>
            <a:ext cx="8056521" cy="2723823"/>
          </a:xfrm>
          <a:prstGeom prst="rect">
            <a:avLst/>
          </a:prstGeom>
          <a:noFill/>
        </p:spPr>
        <p:txBody>
          <a:bodyPr wrap="square">
            <a:spAutoFit/>
          </a:bodyPr>
          <a:lstStyle/>
          <a:p>
            <a:pPr algn="ctr" eaLnBrk="1" hangingPunct="1">
              <a:defRPr/>
            </a:pPr>
            <a:r>
              <a:rPr lang="hu-HU" sz="4950" dirty="0" smtClean="0">
                <a:solidFill>
                  <a:schemeClr val="accent4">
                    <a:lumMod val="50000"/>
                    <a:lumOff val="50000"/>
                  </a:schemeClr>
                </a:solidFill>
              </a:rPr>
              <a:t>KÖSZÖNÖM!</a:t>
            </a:r>
          </a:p>
          <a:p>
            <a:pPr algn="ctr" eaLnBrk="1" hangingPunct="1">
              <a:defRPr/>
            </a:pPr>
            <a:r>
              <a:rPr lang="hu-HU" sz="4950" dirty="0" smtClean="0">
                <a:solidFill>
                  <a:schemeClr val="accent4">
                    <a:lumMod val="50000"/>
                    <a:lumOff val="50000"/>
                  </a:schemeClr>
                </a:solidFill>
              </a:rPr>
              <a:t>THANK </a:t>
            </a:r>
            <a:r>
              <a:rPr lang="hu-HU" sz="4950" dirty="0">
                <a:solidFill>
                  <a:schemeClr val="accent4">
                    <a:lumMod val="50000"/>
                    <a:lumOff val="50000"/>
                  </a:schemeClr>
                </a:solidFill>
              </a:rPr>
              <a:t>YOU </a:t>
            </a:r>
            <a:r>
              <a:rPr lang="hu-HU" sz="4950" dirty="0" smtClean="0">
                <a:solidFill>
                  <a:schemeClr val="accent4">
                    <a:lumMod val="50000"/>
                    <a:lumOff val="50000"/>
                  </a:schemeClr>
                </a:solidFill>
              </a:rPr>
              <a:t>!</a:t>
            </a:r>
          </a:p>
          <a:p>
            <a:pPr algn="ctr" eaLnBrk="1" hangingPunct="1">
              <a:defRPr/>
            </a:pPr>
            <a:endParaRPr lang="hu-HU" sz="2400" dirty="0" smtClean="0"/>
          </a:p>
          <a:p>
            <a:pPr algn="ctr" eaLnBrk="1" hangingPunct="1">
              <a:defRPr/>
            </a:pPr>
            <a:r>
              <a:rPr lang="hu-HU" sz="2400" dirty="0" err="1" smtClean="0">
                <a:solidFill>
                  <a:schemeClr val="accent3">
                    <a:lumMod val="65000"/>
                  </a:schemeClr>
                </a:solidFill>
              </a:rPr>
              <a:t>Please</a:t>
            </a:r>
            <a:r>
              <a:rPr lang="hu-HU" sz="2400" dirty="0" smtClean="0">
                <a:solidFill>
                  <a:schemeClr val="accent3">
                    <a:lumMod val="65000"/>
                  </a:schemeClr>
                </a:solidFill>
              </a:rPr>
              <a:t>, </a:t>
            </a:r>
            <a:r>
              <a:rPr lang="hu-HU" sz="2400" dirty="0" err="1" smtClean="0">
                <a:solidFill>
                  <a:schemeClr val="accent3">
                    <a:lumMod val="65000"/>
                  </a:schemeClr>
                </a:solidFill>
              </a:rPr>
              <a:t>visit</a:t>
            </a:r>
            <a:r>
              <a:rPr lang="hu-HU" sz="2400" dirty="0" smtClean="0">
                <a:solidFill>
                  <a:schemeClr val="accent3">
                    <a:lumMod val="65000"/>
                  </a:schemeClr>
                </a:solidFill>
              </a:rPr>
              <a:t> </a:t>
            </a:r>
            <a:r>
              <a:rPr lang="hu-HU" sz="2400" dirty="0" err="1" smtClean="0">
                <a:solidFill>
                  <a:schemeClr val="accent3">
                    <a:lumMod val="65000"/>
                  </a:schemeClr>
                </a:solidFill>
              </a:rPr>
              <a:t>our</a:t>
            </a:r>
            <a:r>
              <a:rPr lang="hu-HU" sz="2400" dirty="0" smtClean="0">
                <a:solidFill>
                  <a:schemeClr val="accent3">
                    <a:lumMod val="65000"/>
                  </a:schemeClr>
                </a:solidFill>
              </a:rPr>
              <a:t> web </a:t>
            </a:r>
            <a:r>
              <a:rPr lang="hu-HU" sz="2400" dirty="0" err="1" smtClean="0">
                <a:solidFill>
                  <a:schemeClr val="accent3">
                    <a:lumMod val="65000"/>
                  </a:schemeClr>
                </a:solidFill>
              </a:rPr>
              <a:t>sites</a:t>
            </a:r>
            <a:r>
              <a:rPr lang="hu-HU" sz="2400" dirty="0" smtClean="0">
                <a:solidFill>
                  <a:schemeClr val="accent3">
                    <a:lumMod val="65000"/>
                  </a:schemeClr>
                </a:solidFill>
              </a:rPr>
              <a:t> of </a:t>
            </a:r>
            <a:r>
              <a:rPr lang="hu-HU" sz="2400" dirty="0" err="1" smtClean="0">
                <a:solidFill>
                  <a:schemeClr val="accent3">
                    <a:lumMod val="65000"/>
                  </a:schemeClr>
                </a:solidFill>
              </a:rPr>
              <a:t>our</a:t>
            </a:r>
            <a:r>
              <a:rPr lang="hu-HU" sz="2400" dirty="0" smtClean="0">
                <a:solidFill>
                  <a:schemeClr val="accent3">
                    <a:lumMod val="65000"/>
                  </a:schemeClr>
                </a:solidFill>
              </a:rPr>
              <a:t> free </a:t>
            </a:r>
            <a:r>
              <a:rPr lang="hu-HU" sz="2400" dirty="0" err="1" smtClean="0">
                <a:solidFill>
                  <a:schemeClr val="accent3">
                    <a:lumMod val="65000"/>
                  </a:schemeClr>
                </a:solidFill>
              </a:rPr>
              <a:t>programs</a:t>
            </a:r>
            <a:r>
              <a:rPr lang="hu-HU" sz="2400" dirty="0" smtClean="0">
                <a:solidFill>
                  <a:schemeClr val="accent3">
                    <a:lumMod val="65000"/>
                  </a:schemeClr>
                </a:solidFill>
              </a:rPr>
              <a:t> and </a:t>
            </a:r>
            <a:r>
              <a:rPr lang="hu-HU" sz="2400" dirty="0" err="1" smtClean="0">
                <a:solidFill>
                  <a:schemeClr val="accent3">
                    <a:lumMod val="65000"/>
                  </a:schemeClr>
                </a:solidFill>
              </a:rPr>
              <a:t>services</a:t>
            </a:r>
            <a:r>
              <a:rPr lang="hu-HU" sz="2400" dirty="0">
                <a:solidFill>
                  <a:schemeClr val="accent3">
                    <a:lumMod val="65000"/>
                  </a:schemeClr>
                </a:solidFill>
              </a:rPr>
              <a:t>!</a:t>
            </a:r>
            <a:r>
              <a:rPr lang="hu-HU" sz="2400" dirty="0" smtClean="0">
                <a:solidFill>
                  <a:schemeClr val="accent3">
                    <a:lumMod val="65000"/>
                  </a:schemeClr>
                </a:solidFill>
              </a:rPr>
              <a:t> </a:t>
            </a:r>
            <a:endParaRPr lang="hu-HU" sz="2400" dirty="0">
              <a:solidFill>
                <a:schemeClr val="accent3">
                  <a:lumMod val="65000"/>
                </a:schemeClr>
              </a:solidFill>
            </a:endParaRPr>
          </a:p>
        </p:txBody>
      </p:sp>
      <p:sp>
        <p:nvSpPr>
          <p:cNvPr id="5" name="Szövegdoboz 4"/>
          <p:cNvSpPr txBox="1"/>
          <p:nvPr/>
        </p:nvSpPr>
        <p:spPr>
          <a:xfrm>
            <a:off x="5072616" y="5084903"/>
            <a:ext cx="3479414" cy="523220"/>
          </a:xfrm>
          <a:prstGeom prst="rect">
            <a:avLst/>
          </a:prstGeom>
          <a:noFill/>
        </p:spPr>
        <p:txBody>
          <a:bodyPr wrap="none" rtlCol="0">
            <a:spAutoFit/>
          </a:bodyPr>
          <a:lstStyle/>
          <a:p>
            <a:r>
              <a:rPr lang="hu-HU" sz="2800" dirty="0" smtClean="0">
                <a:solidFill>
                  <a:schemeClr val="accent3">
                    <a:lumMod val="65000"/>
                  </a:schemeClr>
                </a:solidFill>
              </a:rPr>
              <a:t>www.wnsdock.xyz</a:t>
            </a:r>
            <a:endParaRPr lang="en-US" sz="2800" dirty="0">
              <a:solidFill>
                <a:schemeClr val="accent3">
                  <a:lumMod val="65000"/>
                </a:schemeClr>
              </a:solidFill>
            </a:endParaRPr>
          </a:p>
        </p:txBody>
      </p:sp>
      <p:pic>
        <p:nvPicPr>
          <p:cNvPr id="3" name="Kép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344" y="5138685"/>
            <a:ext cx="3657776" cy="415656"/>
          </a:xfrm>
          <a:prstGeom prst="rect">
            <a:avLst/>
          </a:prstGeom>
        </p:spPr>
      </p:pic>
      <p:pic>
        <p:nvPicPr>
          <p:cNvPr id="7" name="Kép 6"/>
          <p:cNvPicPr>
            <a:picLocks noChangeAspect="1"/>
          </p:cNvPicPr>
          <p:nvPr/>
        </p:nvPicPr>
        <p:blipFill>
          <a:blip r:embed="rId4"/>
          <a:stretch>
            <a:fillRect/>
          </a:stretch>
        </p:blipFill>
        <p:spPr>
          <a:xfrm>
            <a:off x="485361" y="4500915"/>
            <a:ext cx="4129744" cy="336804"/>
          </a:xfrm>
          <a:prstGeom prst="rect">
            <a:avLst/>
          </a:prstGeom>
        </p:spPr>
      </p:pic>
      <p:sp>
        <p:nvSpPr>
          <p:cNvPr id="9" name="Szövegdoboz 8"/>
          <p:cNvSpPr txBox="1"/>
          <p:nvPr/>
        </p:nvSpPr>
        <p:spPr>
          <a:xfrm>
            <a:off x="4948084" y="4381479"/>
            <a:ext cx="3890360" cy="523220"/>
          </a:xfrm>
          <a:prstGeom prst="rect">
            <a:avLst/>
          </a:prstGeom>
          <a:noFill/>
        </p:spPr>
        <p:txBody>
          <a:bodyPr wrap="none" rtlCol="0">
            <a:spAutoFit/>
          </a:bodyPr>
          <a:lstStyle/>
          <a:p>
            <a:r>
              <a:rPr lang="hu-HU" sz="2800" dirty="0" smtClean="0">
                <a:solidFill>
                  <a:schemeClr val="accent3">
                    <a:lumMod val="65000"/>
                  </a:schemeClr>
                </a:solidFill>
              </a:rPr>
              <a:t>www.fragmenter.xyz</a:t>
            </a:r>
            <a:endParaRPr lang="en-US" sz="2800" dirty="0">
              <a:solidFill>
                <a:schemeClr val="accent3">
                  <a:lumMod val="65000"/>
                </a:schemeClr>
              </a:solidFill>
            </a:endParaRPr>
          </a:p>
        </p:txBody>
      </p:sp>
      <p:graphicFrame>
        <p:nvGraphicFramePr>
          <p:cNvPr id="8" name="Objektum 7"/>
          <p:cNvGraphicFramePr>
            <a:graphicFrameLocks noChangeAspect="1"/>
          </p:cNvGraphicFramePr>
          <p:nvPr>
            <p:extLst>
              <p:ext uri="{D42A27DB-BD31-4B8C-83A1-F6EECF244321}">
                <p14:modId xmlns:p14="http://schemas.microsoft.com/office/powerpoint/2010/main" val="1744854044"/>
              </p:ext>
            </p:extLst>
          </p:nvPr>
        </p:nvGraphicFramePr>
        <p:xfrm>
          <a:off x="1186003" y="3644407"/>
          <a:ext cx="2728459" cy="556892"/>
        </p:xfrm>
        <a:graphic>
          <a:graphicData uri="http://schemas.openxmlformats.org/presentationml/2006/ole">
            <mc:AlternateContent xmlns:mc="http://schemas.openxmlformats.org/markup-compatibility/2006">
              <mc:Choice xmlns:v="urn:schemas-microsoft-com:vml" Requires="v">
                <p:oleObj spid="_x0000_s28718" name="CorelDRAW" r:id="rId5" imgW="4960835" imgH="1012530" progId="CorelDraw.Graphic.19">
                  <p:embed/>
                </p:oleObj>
              </mc:Choice>
              <mc:Fallback>
                <p:oleObj name="CorelDRAW" r:id="rId5" imgW="4960835" imgH="1012530" progId="CorelDraw.Graphic.19">
                  <p:embed/>
                  <p:pic>
                    <p:nvPicPr>
                      <p:cNvPr id="0" name=""/>
                      <p:cNvPicPr/>
                      <p:nvPr/>
                    </p:nvPicPr>
                    <p:blipFill>
                      <a:blip r:embed="rId6"/>
                      <a:stretch>
                        <a:fillRect/>
                      </a:stretch>
                    </p:blipFill>
                    <p:spPr>
                      <a:xfrm>
                        <a:off x="1186003" y="3644407"/>
                        <a:ext cx="2728459" cy="556892"/>
                      </a:xfrm>
                      <a:prstGeom prst="rect">
                        <a:avLst/>
                      </a:prstGeom>
                    </p:spPr>
                  </p:pic>
                </p:oleObj>
              </mc:Fallback>
            </mc:AlternateContent>
          </a:graphicData>
        </a:graphic>
      </p:graphicFrame>
      <p:sp>
        <p:nvSpPr>
          <p:cNvPr id="11" name="Szövegdoboz 10"/>
          <p:cNvSpPr txBox="1"/>
          <p:nvPr/>
        </p:nvSpPr>
        <p:spPr>
          <a:xfrm>
            <a:off x="4953000" y="3661243"/>
            <a:ext cx="3718647" cy="523220"/>
          </a:xfrm>
          <a:prstGeom prst="rect">
            <a:avLst/>
          </a:prstGeom>
          <a:noFill/>
        </p:spPr>
        <p:txBody>
          <a:bodyPr wrap="none" rtlCol="0">
            <a:spAutoFit/>
          </a:bodyPr>
          <a:lstStyle/>
          <a:p>
            <a:r>
              <a:rPr lang="hu-HU" sz="2800" dirty="0" smtClean="0">
                <a:solidFill>
                  <a:schemeClr val="accent3">
                    <a:lumMod val="65000"/>
                  </a:schemeClr>
                </a:solidFill>
              </a:rPr>
              <a:t>www.mobywat.com</a:t>
            </a:r>
            <a:endParaRPr lang="en-US" sz="2800" dirty="0">
              <a:solidFill>
                <a:schemeClr val="accent3">
                  <a:lumMod val="65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3429000" y="1219200"/>
            <a:ext cx="5164138" cy="489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en-US" altLang="hu-HU" sz="2400" b="1">
                <a:solidFill>
                  <a:srgbClr val="FF0000"/>
                </a:solidFill>
                <a:latin typeface="Arial" panose="020B0604020202020204" pitchFamily="34" charset="0"/>
                <a:cs typeface="Arial" panose="020B0604020202020204" pitchFamily="34" charset="0"/>
              </a:rPr>
              <a:t>structural </a:t>
            </a:r>
            <a:r>
              <a:rPr lang="en-US" altLang="hu-HU" sz="2400" b="1">
                <a:latin typeface="Arial" panose="020B0604020202020204" pitchFamily="34" charset="0"/>
                <a:cs typeface="Arial" panose="020B0604020202020204" pitchFamily="34" charset="0"/>
              </a:rPr>
              <a:t>roles</a:t>
            </a:r>
          </a:p>
          <a:p>
            <a:pPr algn="l" eaLnBrk="1" hangingPunct="1"/>
            <a:r>
              <a:rPr lang="en-US" altLang="hu-HU" sz="2400">
                <a:latin typeface="Arial" panose="020B0604020202020204" pitchFamily="34" charset="0"/>
                <a:cs typeface="Arial" panose="020B0604020202020204" pitchFamily="34" charset="0"/>
              </a:rPr>
              <a:t>- </a:t>
            </a:r>
            <a:r>
              <a:rPr lang="hu-HU" altLang="hu-HU" sz="2400">
                <a:latin typeface="Arial" panose="020B0604020202020204" pitchFamily="34" charset="0"/>
                <a:cs typeface="Arial" panose="020B0604020202020204" pitchFamily="34" charset="0"/>
              </a:rPr>
              <a:t>space filling, distance keeping </a:t>
            </a:r>
            <a:endParaRPr lang="en-US" altLang="hu-HU" sz="2400">
              <a:latin typeface="Arial" panose="020B0604020202020204" pitchFamily="34" charset="0"/>
              <a:cs typeface="Arial" panose="020B0604020202020204" pitchFamily="34" charset="0"/>
            </a:endParaRPr>
          </a:p>
          <a:p>
            <a:pPr algn="l" eaLnBrk="1" hangingPunct="1">
              <a:buFontTx/>
              <a:buChar char="-"/>
            </a:pPr>
            <a:r>
              <a:rPr lang="en-US" altLang="hu-HU" sz="2400">
                <a:latin typeface="Arial" panose="020B0604020202020204" pitchFamily="34" charset="0"/>
                <a:cs typeface="Arial" panose="020B0604020202020204" pitchFamily="34" charset="0"/>
              </a:rPr>
              <a:t> </a:t>
            </a:r>
            <a:r>
              <a:rPr lang="hu-HU" altLang="hu-HU" sz="2400">
                <a:latin typeface="Arial" panose="020B0604020202020204" pitchFamily="34" charset="0"/>
                <a:cs typeface="Arial" panose="020B0604020202020204" pitchFamily="34" charset="0"/>
              </a:rPr>
              <a:t>bridging</a:t>
            </a:r>
            <a:r>
              <a:rPr lang="en-US" altLang="hu-HU" sz="2400">
                <a:latin typeface="Arial" panose="020B0604020202020204" pitchFamily="34" charset="0"/>
                <a:cs typeface="Arial" panose="020B0604020202020204" pitchFamily="34" charset="0"/>
              </a:rPr>
              <a:t>, </a:t>
            </a:r>
            <a:r>
              <a:rPr lang="hu-HU" altLang="hu-HU" sz="2400">
                <a:latin typeface="Arial" panose="020B0604020202020204" pitchFamily="34" charset="0"/>
                <a:cs typeface="Arial" panose="020B0604020202020204" pitchFamily="34" charset="0"/>
              </a:rPr>
              <a:t>gluing</a:t>
            </a:r>
            <a:endParaRPr lang="en-US" altLang="hu-HU" sz="2400">
              <a:latin typeface="Arial" panose="020B0604020202020204" pitchFamily="34" charset="0"/>
              <a:cs typeface="Arial" panose="020B0604020202020204" pitchFamily="34" charset="0"/>
            </a:endParaRPr>
          </a:p>
          <a:p>
            <a:pPr algn="l" eaLnBrk="1" hangingPunct="1">
              <a:buFontTx/>
              <a:buChar char="-"/>
            </a:pPr>
            <a:r>
              <a:rPr lang="en-US" altLang="hu-HU" sz="2400">
                <a:latin typeface="Arial" panose="020B0604020202020204" pitchFamily="34" charset="0"/>
                <a:cs typeface="Arial" panose="020B0604020202020204" pitchFamily="34" charset="0"/>
              </a:rPr>
              <a:t> </a:t>
            </a:r>
            <a:r>
              <a:rPr lang="hu-HU" altLang="hu-HU" sz="2400">
                <a:latin typeface="Arial" panose="020B0604020202020204" pitchFamily="34" charset="0"/>
                <a:cs typeface="Arial" panose="020B0604020202020204" pitchFamily="34" charset="0"/>
              </a:rPr>
              <a:t>lubricating</a:t>
            </a:r>
            <a:endParaRPr lang="en-US" altLang="hu-HU" sz="2400">
              <a:latin typeface="Arial" panose="020B0604020202020204" pitchFamily="34" charset="0"/>
              <a:cs typeface="Arial" panose="020B0604020202020204" pitchFamily="34" charset="0"/>
            </a:endParaRPr>
          </a:p>
          <a:p>
            <a:pPr algn="l" eaLnBrk="1" hangingPunct="1">
              <a:buFontTx/>
              <a:buChar char="-"/>
            </a:pPr>
            <a:r>
              <a:rPr lang="en-US" altLang="hu-HU" sz="2400">
                <a:latin typeface="Arial" panose="020B0604020202020204" pitchFamily="34" charset="0"/>
                <a:cs typeface="Arial" panose="020B0604020202020204" pitchFamily="34" charset="0"/>
              </a:rPr>
              <a:t> d</a:t>
            </a:r>
            <a:r>
              <a:rPr lang="hu-HU" altLang="hu-HU" sz="2400">
                <a:latin typeface="Arial" panose="020B0604020202020204" pitchFamily="34" charset="0"/>
                <a:cs typeface="Arial" panose="020B0604020202020204" pitchFamily="34" charset="0"/>
              </a:rPr>
              <a:t>ynamics</a:t>
            </a:r>
            <a:r>
              <a:rPr lang="en-US" altLang="hu-HU" sz="2400">
                <a:latin typeface="Arial" panose="020B0604020202020204" pitchFamily="34" charset="0"/>
                <a:cs typeface="Arial" panose="020B0604020202020204" pitchFamily="34" charset="0"/>
              </a:rPr>
              <a:t> (</a:t>
            </a:r>
            <a:r>
              <a:rPr lang="hu-HU" altLang="hu-HU" sz="2400">
                <a:latin typeface="Arial" panose="020B0604020202020204" pitchFamily="34" charset="0"/>
                <a:cs typeface="Arial" panose="020B0604020202020204" pitchFamily="34" charset="0"/>
              </a:rPr>
              <a:t>mobility!</a:t>
            </a:r>
            <a:r>
              <a:rPr lang="en-US" altLang="hu-HU" sz="2400">
                <a:latin typeface="Arial" panose="020B0604020202020204" pitchFamily="34" charset="0"/>
                <a:cs typeface="Arial" panose="020B0604020202020204" pitchFamily="34" charset="0"/>
              </a:rPr>
              <a:t>)</a:t>
            </a:r>
          </a:p>
          <a:p>
            <a:pPr algn="l" eaLnBrk="1" hangingPunct="1"/>
            <a:endParaRPr lang="en-US" altLang="hu-HU" sz="2400">
              <a:latin typeface="Arial" panose="020B0604020202020204" pitchFamily="34" charset="0"/>
              <a:cs typeface="Arial" panose="020B0604020202020204" pitchFamily="34" charset="0"/>
            </a:endParaRPr>
          </a:p>
          <a:p>
            <a:pPr algn="l" eaLnBrk="1" hangingPunct="1"/>
            <a:r>
              <a:rPr lang="hu-HU" altLang="hu-HU" sz="2400" b="1">
                <a:solidFill>
                  <a:srgbClr val="FF0000"/>
                </a:solidFill>
                <a:latin typeface="Arial" panose="020B0604020202020204" pitchFamily="34" charset="0"/>
                <a:cs typeface="Arial" panose="020B0604020202020204" pitchFamily="34" charset="0"/>
              </a:rPr>
              <a:t>e</a:t>
            </a:r>
            <a:r>
              <a:rPr lang="en-US" altLang="hu-HU" sz="2400" b="1">
                <a:solidFill>
                  <a:srgbClr val="FF0000"/>
                </a:solidFill>
                <a:latin typeface="Arial" panose="020B0604020202020204" pitchFamily="34" charset="0"/>
                <a:cs typeface="Arial" panose="020B0604020202020204" pitchFamily="34" charset="0"/>
              </a:rPr>
              <a:t>nerget</a:t>
            </a:r>
            <a:r>
              <a:rPr lang="hu-HU" altLang="hu-HU" sz="2400" b="1">
                <a:solidFill>
                  <a:srgbClr val="FF0000"/>
                </a:solidFill>
                <a:latin typeface="Arial" panose="020B0604020202020204" pitchFamily="34" charset="0"/>
                <a:cs typeface="Arial" panose="020B0604020202020204" pitchFamily="34" charset="0"/>
              </a:rPr>
              <a:t>ical</a:t>
            </a:r>
            <a:r>
              <a:rPr lang="en-US" altLang="hu-HU" sz="2400" b="1">
                <a:latin typeface="Arial" panose="020B0604020202020204" pitchFamily="34" charset="0"/>
                <a:cs typeface="Arial" panose="020B0604020202020204" pitchFamily="34" charset="0"/>
              </a:rPr>
              <a:t> </a:t>
            </a:r>
            <a:r>
              <a:rPr lang="hu-HU" altLang="hu-HU" sz="2400" b="1">
                <a:latin typeface="Arial" panose="020B0604020202020204" pitchFamily="34" charset="0"/>
                <a:cs typeface="Arial" panose="020B0604020202020204" pitchFamily="34" charset="0"/>
              </a:rPr>
              <a:t>roles</a:t>
            </a:r>
            <a:endParaRPr lang="en-US" altLang="hu-HU" sz="2400" b="1">
              <a:latin typeface="Arial" panose="020B0604020202020204" pitchFamily="34" charset="0"/>
              <a:cs typeface="Arial" panose="020B0604020202020204" pitchFamily="34" charset="0"/>
            </a:endParaRPr>
          </a:p>
          <a:p>
            <a:pPr algn="l" eaLnBrk="1" hangingPunct="1">
              <a:buFontTx/>
              <a:buChar char="-"/>
            </a:pPr>
            <a:r>
              <a:rPr lang="en-US" altLang="hu-HU" sz="2400">
                <a:latin typeface="Arial" panose="020B0604020202020204" pitchFamily="34" charset="0"/>
                <a:cs typeface="Arial" panose="020B0604020202020204" pitchFamily="34" charset="0"/>
              </a:rPr>
              <a:t> t</a:t>
            </a:r>
            <a:r>
              <a:rPr lang="hu-HU" altLang="hu-HU" sz="2400">
                <a:latin typeface="Arial" panose="020B0604020202020204" pitchFamily="34" charset="0"/>
                <a:cs typeface="Arial" panose="020B0604020202020204" pitchFamily="34" charset="0"/>
              </a:rPr>
              <a:t>hermochemistry</a:t>
            </a:r>
            <a:r>
              <a:rPr lang="en-US" altLang="hu-HU" sz="2400">
                <a:latin typeface="Arial" panose="020B0604020202020204" pitchFamily="34" charset="0"/>
                <a:cs typeface="Arial" panose="020B0604020202020204" pitchFamily="34" charset="0"/>
              </a:rPr>
              <a:t> (re</a:t>
            </a:r>
            <a:r>
              <a:rPr lang="hu-HU" altLang="hu-HU" sz="2400">
                <a:latin typeface="Arial" panose="020B0604020202020204" pitchFamily="34" charset="0"/>
                <a:cs typeface="Arial" panose="020B0604020202020204" pitchFamily="34" charset="0"/>
              </a:rPr>
              <a:t>actant</a:t>
            </a:r>
            <a:r>
              <a:rPr lang="en-US" altLang="hu-HU" sz="2400">
                <a:latin typeface="Arial" panose="020B0604020202020204" pitchFamily="34" charset="0"/>
                <a:cs typeface="Arial" panose="020B0604020202020204" pitchFamily="34" charset="0"/>
              </a:rPr>
              <a:t>/</a:t>
            </a:r>
            <a:r>
              <a:rPr lang="hu-HU" altLang="hu-HU" sz="2400">
                <a:latin typeface="Arial" panose="020B0604020202020204" pitchFamily="34" charset="0"/>
                <a:cs typeface="Arial" panose="020B0604020202020204" pitchFamily="34" charset="0"/>
              </a:rPr>
              <a:t>product</a:t>
            </a:r>
            <a:r>
              <a:rPr lang="en-US" altLang="hu-HU" sz="2400">
                <a:latin typeface="Arial" panose="020B0604020202020204" pitchFamily="34" charset="0"/>
                <a:cs typeface="Arial" panose="020B0604020202020204" pitchFamily="34" charset="0"/>
              </a:rPr>
              <a:t>)</a:t>
            </a:r>
          </a:p>
          <a:p>
            <a:pPr algn="l" eaLnBrk="1" hangingPunct="1">
              <a:buFontTx/>
              <a:buChar char="-"/>
            </a:pPr>
            <a:r>
              <a:rPr lang="en-US" altLang="hu-HU" sz="2400">
                <a:latin typeface="Arial" panose="020B0604020202020204" pitchFamily="34" charset="0"/>
                <a:cs typeface="Arial" panose="020B0604020202020204" pitchFamily="34" charset="0"/>
              </a:rPr>
              <a:t> </a:t>
            </a:r>
            <a:r>
              <a:rPr lang="hu-HU" altLang="hu-HU" sz="2400">
                <a:latin typeface="Arial" panose="020B0604020202020204" pitchFamily="34" charset="0"/>
                <a:cs typeface="Arial" panose="020B0604020202020204" pitchFamily="34" charset="0"/>
              </a:rPr>
              <a:t>shielding</a:t>
            </a:r>
            <a:r>
              <a:rPr lang="en-US" altLang="hu-HU" sz="2400">
                <a:latin typeface="Arial" panose="020B0604020202020204" pitchFamily="34" charset="0"/>
                <a:cs typeface="Arial" panose="020B0604020202020204" pitchFamily="34" charset="0"/>
              </a:rPr>
              <a:t> (</a:t>
            </a:r>
            <a:r>
              <a:rPr lang="hu-HU" altLang="hu-HU" sz="2400">
                <a:latin typeface="Arial" panose="020B0604020202020204" pitchFamily="34" charset="0"/>
                <a:cs typeface="Arial" panose="020B0604020202020204" pitchFamily="34" charset="0"/>
              </a:rPr>
              <a:t>force fields</a:t>
            </a:r>
            <a:r>
              <a:rPr lang="en-US" altLang="hu-HU" sz="2400">
                <a:latin typeface="Arial" panose="020B0604020202020204" pitchFamily="34" charset="0"/>
                <a:cs typeface="Arial" panose="020B0604020202020204" pitchFamily="34" charset="0"/>
              </a:rPr>
              <a:t>)</a:t>
            </a:r>
          </a:p>
          <a:p>
            <a:pPr algn="l" eaLnBrk="1" hangingPunct="1">
              <a:buFontTx/>
              <a:buChar char="-"/>
            </a:pPr>
            <a:r>
              <a:rPr lang="en-US" altLang="hu-HU" sz="2400">
                <a:latin typeface="Arial" panose="020B0604020202020204" pitchFamily="34" charset="0"/>
                <a:cs typeface="Arial" panose="020B0604020202020204" pitchFamily="34" charset="0"/>
              </a:rPr>
              <a:t> h</a:t>
            </a:r>
            <a:r>
              <a:rPr lang="hu-HU" altLang="hu-HU" sz="2400">
                <a:latin typeface="Arial" panose="020B0604020202020204" pitchFamily="34" charset="0"/>
                <a:cs typeface="Arial" panose="020B0604020202020204" pitchFamily="34" charset="0"/>
              </a:rPr>
              <a:t>eat conservation</a:t>
            </a:r>
            <a:r>
              <a:rPr lang="en-US" altLang="hu-HU" sz="2400">
                <a:latin typeface="Arial" panose="020B0604020202020204" pitchFamily="34" charset="0"/>
                <a:cs typeface="Arial" panose="020B0604020202020204" pitchFamily="34" charset="0"/>
              </a:rPr>
              <a:t> (</a:t>
            </a:r>
            <a:r>
              <a:rPr lang="hu-HU" altLang="hu-HU" sz="2400">
                <a:latin typeface="Arial" panose="020B0604020202020204" pitchFamily="34" charset="0"/>
                <a:cs typeface="Arial" panose="020B0604020202020204" pitchFamily="34" charset="0"/>
              </a:rPr>
              <a:t>large</a:t>
            </a:r>
            <a:r>
              <a:rPr lang="en-US" altLang="hu-HU" sz="2400">
                <a:latin typeface="Arial" panose="020B0604020202020204" pitchFamily="34" charset="0"/>
                <a:cs typeface="Arial" panose="020B0604020202020204" pitchFamily="34" charset="0"/>
              </a:rPr>
              <a:t> Cp)</a:t>
            </a:r>
          </a:p>
          <a:p>
            <a:pPr algn="l" eaLnBrk="1" hangingPunct="1">
              <a:buFontTx/>
              <a:buChar char="-"/>
            </a:pPr>
            <a:r>
              <a:rPr lang="en-US" altLang="hu-HU" sz="2400">
                <a:latin typeface="Arial" panose="020B0604020202020204" pitchFamily="34" charset="0"/>
                <a:cs typeface="Arial" panose="020B0604020202020204" pitchFamily="34" charset="0"/>
              </a:rPr>
              <a:t> h</a:t>
            </a:r>
            <a:r>
              <a:rPr lang="hu-HU" altLang="hu-HU" sz="2400">
                <a:latin typeface="Arial" panose="020B0604020202020204" pitchFamily="34" charset="0"/>
                <a:cs typeface="Arial" panose="020B0604020202020204" pitchFamily="34" charset="0"/>
              </a:rPr>
              <a:t>eat transfer</a:t>
            </a:r>
            <a:r>
              <a:rPr lang="en-US" altLang="hu-HU" sz="2400">
                <a:latin typeface="Arial" panose="020B0604020202020204" pitchFamily="34" charset="0"/>
                <a:cs typeface="Arial" panose="020B0604020202020204" pitchFamily="34" charset="0"/>
              </a:rPr>
              <a:t> (via d</a:t>
            </a:r>
            <a:r>
              <a:rPr lang="hu-HU" altLang="hu-HU" sz="2400">
                <a:latin typeface="Arial" panose="020B0604020202020204" pitchFamily="34" charset="0"/>
                <a:cs typeface="Arial" panose="020B0604020202020204" pitchFamily="34" charset="0"/>
              </a:rPr>
              <a:t>ynamics</a:t>
            </a:r>
            <a:r>
              <a:rPr lang="en-US" altLang="hu-HU" sz="2400">
                <a:latin typeface="Arial" panose="020B0604020202020204" pitchFamily="34" charset="0"/>
                <a:cs typeface="Arial" panose="020B0604020202020204" pitchFamily="34" charset="0"/>
              </a:rPr>
              <a:t>)</a:t>
            </a:r>
          </a:p>
          <a:p>
            <a:pPr algn="l" eaLnBrk="1" hangingPunct="1">
              <a:buFontTx/>
              <a:buChar char="-"/>
            </a:pPr>
            <a:r>
              <a:rPr lang="en-US" altLang="hu-HU" sz="2400">
                <a:latin typeface="Arial" panose="020B0604020202020204" pitchFamily="34" charset="0"/>
                <a:cs typeface="Arial" panose="020B0604020202020204" pitchFamily="34" charset="0"/>
              </a:rPr>
              <a:t> diss</a:t>
            </a:r>
            <a:r>
              <a:rPr lang="hu-HU" altLang="hu-HU" sz="2400">
                <a:latin typeface="Arial" panose="020B0604020202020204" pitchFamily="34" charset="0"/>
                <a:cs typeface="Arial" panose="020B0604020202020204" pitchFamily="34" charset="0"/>
              </a:rPr>
              <a:t>ipation</a:t>
            </a:r>
            <a:endParaRPr lang="en-US" altLang="hu-HU" sz="2400">
              <a:latin typeface="Arial" panose="020B0604020202020204" pitchFamily="34" charset="0"/>
              <a:cs typeface="Arial" panose="020B0604020202020204" pitchFamily="34" charset="0"/>
            </a:endParaRPr>
          </a:p>
          <a:p>
            <a:pPr algn="l" eaLnBrk="1" hangingPunct="1"/>
            <a:r>
              <a:rPr lang="hu-HU" altLang="hu-HU" sz="2400">
                <a:latin typeface="Arial" panose="020B0604020202020204" pitchFamily="34" charset="0"/>
                <a:cs typeface="Arial" panose="020B0604020202020204" pitchFamily="34" charset="0"/>
              </a:rPr>
              <a:t>etc.</a:t>
            </a:r>
            <a:endParaRPr lang="en-US" altLang="hu-HU" sz="2400">
              <a:latin typeface="Arial" panose="020B0604020202020204" pitchFamily="34" charset="0"/>
              <a:cs typeface="Arial" panose="020B0604020202020204" pitchFamily="34" charset="0"/>
            </a:endParaRPr>
          </a:p>
        </p:txBody>
      </p:sp>
      <p:sp>
        <p:nvSpPr>
          <p:cNvPr id="21507" name="Text Box 3"/>
          <p:cNvSpPr txBox="1">
            <a:spLocks noChangeArrowheads="1"/>
          </p:cNvSpPr>
          <p:nvPr/>
        </p:nvSpPr>
        <p:spPr bwMode="auto">
          <a:xfrm>
            <a:off x="395288" y="2840038"/>
            <a:ext cx="144938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sz="3600" b="1">
                <a:solidFill>
                  <a:srgbClr val="0070C0"/>
                </a:solidFill>
                <a:latin typeface="Arial" panose="020B0604020202020204" pitchFamily="34" charset="0"/>
                <a:cs typeface="Arial" panose="020B0604020202020204" pitchFamily="34" charset="0"/>
              </a:rPr>
              <a:t>Water</a:t>
            </a:r>
          </a:p>
        </p:txBody>
      </p:sp>
      <p:sp>
        <p:nvSpPr>
          <p:cNvPr id="21508" name="Line 5"/>
          <p:cNvSpPr>
            <a:spLocks noChangeShapeType="1"/>
          </p:cNvSpPr>
          <p:nvPr/>
        </p:nvSpPr>
        <p:spPr bwMode="auto">
          <a:xfrm flipV="1">
            <a:off x="1844675" y="1579563"/>
            <a:ext cx="1512888" cy="1584325"/>
          </a:xfrm>
          <a:prstGeom prst="line">
            <a:avLst/>
          </a:prstGeom>
          <a:noFill/>
          <a:ln w="9525">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1509" name="Line 6"/>
          <p:cNvSpPr>
            <a:spLocks noChangeShapeType="1"/>
          </p:cNvSpPr>
          <p:nvPr/>
        </p:nvSpPr>
        <p:spPr bwMode="auto">
          <a:xfrm>
            <a:off x="1844675" y="3306763"/>
            <a:ext cx="1441450" cy="288925"/>
          </a:xfrm>
          <a:prstGeom prst="line">
            <a:avLst/>
          </a:prstGeom>
          <a:noFill/>
          <a:ln w="9525">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3" name="Téglalap 4"/>
          <p:cNvSpPr>
            <a:spLocks noChangeArrowheads="1"/>
          </p:cNvSpPr>
          <p:nvPr/>
        </p:nvSpPr>
        <p:spPr bwMode="auto">
          <a:xfrm>
            <a:off x="1855582" y="457200"/>
            <a:ext cx="576177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sz="2700" dirty="0" err="1" smtClean="0"/>
              <a:t>Hydration</a:t>
            </a:r>
            <a:r>
              <a:rPr lang="hu-HU" altLang="hu-HU" sz="2700" dirty="0" smtClean="0"/>
              <a:t> </a:t>
            </a:r>
            <a:r>
              <a:rPr lang="hu-HU" altLang="hu-HU" sz="2700" dirty="0" err="1" smtClean="0"/>
              <a:t>structure</a:t>
            </a:r>
            <a:r>
              <a:rPr lang="hu-HU" altLang="hu-HU" sz="2700" dirty="0" smtClean="0"/>
              <a:t> - </a:t>
            </a:r>
            <a:r>
              <a:rPr lang="hu-HU" altLang="hu-HU" sz="2700" dirty="0" err="1" smtClean="0"/>
              <a:t>categories</a:t>
            </a:r>
            <a:endParaRPr lang="hu-HU" altLang="hu-HU" sz="2700" dirty="0"/>
          </a:p>
        </p:txBody>
      </p:sp>
      <p:sp>
        <p:nvSpPr>
          <p:cNvPr id="2" name="Téglalap 1"/>
          <p:cNvSpPr/>
          <p:nvPr/>
        </p:nvSpPr>
        <p:spPr>
          <a:xfrm>
            <a:off x="1143000" y="5588169"/>
            <a:ext cx="7086600" cy="1200329"/>
          </a:xfrm>
          <a:prstGeom prst="rect">
            <a:avLst/>
          </a:prstGeom>
        </p:spPr>
        <p:txBody>
          <a:bodyPr wrap="square">
            <a:spAutoFit/>
          </a:bodyPr>
          <a:lstStyle/>
          <a:p>
            <a:r>
              <a:rPr lang="hu-HU" dirty="0"/>
              <a:t>Balázs </a:t>
            </a:r>
            <a:r>
              <a:rPr lang="hu-HU" dirty="0" smtClean="0"/>
              <a:t>Zoltán Zsidó, Csaba Hetényi</a:t>
            </a:r>
          </a:p>
          <a:p>
            <a:r>
              <a:rPr lang="en-US" dirty="0" smtClean="0"/>
              <a:t>The </a:t>
            </a:r>
            <a:r>
              <a:rPr lang="en-US" dirty="0"/>
              <a:t>role of water in ligand </a:t>
            </a:r>
            <a:r>
              <a:rPr lang="en-US" dirty="0" smtClean="0"/>
              <a:t>binding</a:t>
            </a:r>
            <a:endParaRPr lang="hu-HU" dirty="0"/>
          </a:p>
          <a:p>
            <a:pPr algn="r"/>
            <a:r>
              <a:rPr lang="en-US" dirty="0" smtClean="0"/>
              <a:t>Current </a:t>
            </a:r>
            <a:r>
              <a:rPr lang="en-US" dirty="0"/>
              <a:t>Opinion in Structural </a:t>
            </a:r>
            <a:r>
              <a:rPr lang="en-US" dirty="0" smtClean="0"/>
              <a:t>Biology</a:t>
            </a:r>
            <a:endParaRPr lang="hu-HU" dirty="0"/>
          </a:p>
          <a:p>
            <a:pPr algn="r"/>
            <a:r>
              <a:rPr lang="en-US" dirty="0" smtClean="0"/>
              <a:t>Volume </a:t>
            </a:r>
            <a:r>
              <a:rPr lang="en-US" dirty="0"/>
              <a:t>67, </a:t>
            </a:r>
            <a:r>
              <a:rPr lang="en-US" dirty="0" smtClean="0"/>
              <a:t>2021</a:t>
            </a:r>
            <a:r>
              <a:rPr lang="en-US" dirty="0"/>
              <a:t>, Pages 1-8</a:t>
            </a:r>
          </a:p>
        </p:txBody>
      </p:sp>
      <p:pic>
        <p:nvPicPr>
          <p:cNvPr id="3" name="Kép 2"/>
          <p:cNvPicPr>
            <a:picLocks noChangeAspect="1"/>
          </p:cNvPicPr>
          <p:nvPr/>
        </p:nvPicPr>
        <p:blipFill>
          <a:blip r:embed="rId2"/>
          <a:stretch>
            <a:fillRect/>
          </a:stretch>
        </p:blipFill>
        <p:spPr>
          <a:xfrm>
            <a:off x="990600" y="1158596"/>
            <a:ext cx="7391400" cy="423600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églalap 4"/>
          <p:cNvSpPr/>
          <p:nvPr/>
        </p:nvSpPr>
        <p:spPr>
          <a:xfrm>
            <a:off x="457200" y="5867400"/>
            <a:ext cx="3939155" cy="507831"/>
          </a:xfrm>
          <a:prstGeom prst="rect">
            <a:avLst/>
          </a:prstGeom>
        </p:spPr>
        <p:txBody>
          <a:bodyPr wrap="none">
            <a:spAutoFit/>
          </a:bodyPr>
          <a:lstStyle/>
          <a:p>
            <a:pPr eaLnBrk="1" hangingPunct="1">
              <a:defRPr/>
            </a:pPr>
            <a:r>
              <a:rPr lang="hu-HU" sz="2700" dirty="0" err="1" smtClean="0">
                <a:solidFill>
                  <a:schemeClr val="bg1">
                    <a:lumMod val="95000"/>
                  </a:schemeClr>
                </a:solidFill>
              </a:rPr>
              <a:t>Hydration</a:t>
            </a:r>
            <a:r>
              <a:rPr lang="hu-HU" sz="2700" dirty="0" smtClean="0">
                <a:solidFill>
                  <a:schemeClr val="bg1">
                    <a:lumMod val="95000"/>
                  </a:schemeClr>
                </a:solidFill>
              </a:rPr>
              <a:t> – </a:t>
            </a:r>
            <a:r>
              <a:rPr lang="hu-HU" sz="2700" dirty="0" err="1">
                <a:solidFill>
                  <a:schemeClr val="bg1">
                    <a:lumMod val="95000"/>
                  </a:schemeClr>
                </a:solidFill>
              </a:rPr>
              <a:t>P</a:t>
            </a:r>
            <a:r>
              <a:rPr lang="hu-HU" sz="2700" dirty="0" err="1" smtClean="0">
                <a:solidFill>
                  <a:schemeClr val="bg1">
                    <a:lumMod val="95000"/>
                  </a:schemeClr>
                </a:solidFill>
              </a:rPr>
              <a:t>roblems</a:t>
            </a:r>
            <a:endParaRPr lang="hu-HU" sz="2700" dirty="0">
              <a:solidFill>
                <a:schemeClr val="bg1">
                  <a:lumMod val="95000"/>
                </a:schemeClr>
              </a:solidFill>
            </a:endParaRPr>
          </a:p>
        </p:txBody>
      </p:sp>
    </p:spTree>
    <p:extLst>
      <p:ext uri="{BB962C8B-B14F-4D97-AF65-F5344CB8AC3E}">
        <p14:creationId xmlns:p14="http://schemas.microsoft.com/office/powerpoint/2010/main" val="38845143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81000" y="1143000"/>
            <a:ext cx="856932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800100" indent="-34290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257300" indent="-3429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714500" indent="-3429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171700" indent="-3429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628900" indent="-3429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3086100" indent="-3429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543300" indent="-3429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4000500" indent="-3429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marL="0" indent="0" eaLnBrk="1" hangingPunct="1">
              <a:spcBef>
                <a:spcPct val="0"/>
              </a:spcBef>
              <a:buClrTx/>
              <a:buSzTx/>
              <a:buNone/>
            </a:pPr>
            <a:r>
              <a:rPr lang="hu-HU" altLang="hu-HU" sz="2000" b="1" dirty="0">
                <a:latin typeface="Arial" panose="020B0604020202020204" pitchFamily="34" charset="0"/>
                <a:cs typeface="Arial" panose="020B0604020202020204" pitchFamily="34" charset="0"/>
              </a:rPr>
              <a:t>X-</a:t>
            </a:r>
            <a:r>
              <a:rPr lang="hu-HU" altLang="hu-HU" sz="2000" b="1" dirty="0" err="1">
                <a:latin typeface="Arial" panose="020B0604020202020204" pitchFamily="34" charset="0"/>
                <a:cs typeface="Arial" panose="020B0604020202020204" pitchFamily="34" charset="0"/>
              </a:rPr>
              <a:t>ray</a:t>
            </a:r>
            <a:r>
              <a:rPr lang="hu-HU" altLang="hu-HU" sz="2000" b="1" dirty="0">
                <a:latin typeface="Arial" panose="020B0604020202020204" pitchFamily="34" charset="0"/>
                <a:cs typeface="Arial" panose="020B0604020202020204" pitchFamily="34" charset="0"/>
              </a:rPr>
              <a:t> </a:t>
            </a:r>
            <a:r>
              <a:rPr lang="hu-HU" altLang="hu-HU" sz="2000" b="1" dirty="0" err="1" smtClean="0">
                <a:latin typeface="Arial" panose="020B0604020202020204" pitchFamily="34" charset="0"/>
                <a:cs typeface="Arial" panose="020B0604020202020204" pitchFamily="34" charset="0"/>
              </a:rPr>
              <a:t>crystallography</a:t>
            </a:r>
            <a:r>
              <a:rPr lang="hu-HU" altLang="hu-HU" sz="2000" b="1" dirty="0" smtClean="0">
                <a:latin typeface="Arial" panose="020B0604020202020204" pitchFamily="34" charset="0"/>
                <a:cs typeface="Arial" panose="020B0604020202020204" pitchFamily="34" charset="0"/>
              </a:rPr>
              <a:t>:</a:t>
            </a:r>
            <a:endParaRPr lang="hu-HU" altLang="hu-HU" sz="2000" b="1" dirty="0">
              <a:latin typeface="Arial" panose="020B0604020202020204" pitchFamily="34" charset="0"/>
              <a:cs typeface="Arial" panose="020B0604020202020204" pitchFamily="34" charset="0"/>
            </a:endParaRPr>
          </a:p>
          <a:p>
            <a:pPr eaLnBrk="1" hangingPunct="1">
              <a:spcBef>
                <a:spcPct val="0"/>
              </a:spcBef>
              <a:buClrTx/>
              <a:buSzTx/>
              <a:buFontTx/>
              <a:buChar char="-"/>
            </a:pPr>
            <a:r>
              <a:rPr lang="en-US" altLang="hu-HU" sz="2000" dirty="0">
                <a:latin typeface="Arial" panose="020B0604020202020204" pitchFamily="34" charset="0"/>
                <a:cs typeface="Arial" panose="020B0604020202020204" pitchFamily="34" charset="0"/>
              </a:rPr>
              <a:t>assignation of electron density peaks to possible interface water positions is still not a routine job due to inherent mobility of water and high number of degrees of freedom</a:t>
            </a:r>
            <a:endParaRPr lang="hu-HU" altLang="hu-HU" sz="2000" dirty="0">
              <a:latin typeface="Arial" panose="020B0604020202020204" pitchFamily="34" charset="0"/>
              <a:cs typeface="Arial" panose="020B0604020202020204" pitchFamily="34" charset="0"/>
            </a:endParaRPr>
          </a:p>
          <a:p>
            <a:pPr eaLnBrk="1" hangingPunct="1">
              <a:spcBef>
                <a:spcPct val="0"/>
              </a:spcBef>
              <a:buClrTx/>
              <a:buSzTx/>
              <a:buFontTx/>
              <a:buChar char="-"/>
            </a:pPr>
            <a:r>
              <a:rPr lang="hu-HU" altLang="hu-HU" sz="2000" dirty="0" err="1">
                <a:latin typeface="Arial" panose="020B0604020202020204" pitchFamily="34" charset="0"/>
                <a:cs typeface="Arial" panose="020B0604020202020204" pitchFamily="34" charset="0"/>
              </a:rPr>
              <a:t>quality</a:t>
            </a:r>
            <a:r>
              <a:rPr lang="hu-HU" altLang="hu-HU" sz="2000" dirty="0">
                <a:latin typeface="Arial" panose="020B0604020202020204" pitchFamily="34" charset="0"/>
                <a:cs typeface="Arial" panose="020B0604020202020204" pitchFamily="34" charset="0"/>
              </a:rPr>
              <a:t> of a </a:t>
            </a:r>
            <a:r>
              <a:rPr lang="hu-HU" altLang="hu-HU" sz="2000" dirty="0" err="1">
                <a:latin typeface="Arial" panose="020B0604020202020204" pitchFamily="34" charset="0"/>
                <a:cs typeface="Arial" panose="020B0604020202020204" pitchFamily="34" charset="0"/>
              </a:rPr>
              <a:t>solved</a:t>
            </a:r>
            <a:r>
              <a:rPr lang="hu-HU" altLang="hu-HU" sz="2000" dirty="0">
                <a:latin typeface="Arial" panose="020B0604020202020204" pitchFamily="34" charset="0"/>
                <a:cs typeface="Arial" panose="020B0604020202020204" pitchFamily="34" charset="0"/>
              </a:rPr>
              <a:t> </a:t>
            </a:r>
            <a:r>
              <a:rPr lang="hu-HU" altLang="hu-HU" sz="2000" dirty="0" err="1">
                <a:latin typeface="Arial" panose="020B0604020202020204" pitchFamily="34" charset="0"/>
                <a:cs typeface="Arial" panose="020B0604020202020204" pitchFamily="34" charset="0"/>
              </a:rPr>
              <a:t>structure</a:t>
            </a:r>
            <a:r>
              <a:rPr lang="hu-HU" altLang="hu-HU" sz="2000" dirty="0">
                <a:latin typeface="Arial" panose="020B0604020202020204" pitchFamily="34" charset="0"/>
                <a:cs typeface="Arial" panose="020B0604020202020204" pitchFamily="34" charset="0"/>
              </a:rPr>
              <a:t> </a:t>
            </a:r>
            <a:r>
              <a:rPr lang="hu-HU" altLang="hu-HU" sz="2000" dirty="0" err="1">
                <a:latin typeface="Arial" panose="020B0604020202020204" pitchFamily="34" charset="0"/>
                <a:cs typeface="Arial" panose="020B0604020202020204" pitchFamily="34" charset="0"/>
              </a:rPr>
              <a:t>depends</a:t>
            </a:r>
            <a:r>
              <a:rPr lang="hu-HU" altLang="hu-HU" sz="2000" dirty="0">
                <a:latin typeface="Arial" panose="020B0604020202020204" pitchFamily="34" charset="0"/>
                <a:cs typeface="Arial" panose="020B0604020202020204" pitchFamily="34" charset="0"/>
              </a:rPr>
              <a:t> </a:t>
            </a:r>
            <a:r>
              <a:rPr lang="hu-HU" altLang="hu-HU" sz="2000" dirty="0" err="1">
                <a:latin typeface="Arial" panose="020B0604020202020204" pitchFamily="34" charset="0"/>
                <a:cs typeface="Arial" panose="020B0604020202020204" pitchFamily="34" charset="0"/>
              </a:rPr>
              <a:t>on</a:t>
            </a:r>
            <a:r>
              <a:rPr lang="hu-HU" altLang="hu-HU" sz="2000" dirty="0">
                <a:latin typeface="Arial" panose="020B0604020202020204" pitchFamily="34" charset="0"/>
                <a:cs typeface="Arial" panose="020B0604020202020204" pitchFamily="34" charset="0"/>
              </a:rPr>
              <a:t> </a:t>
            </a:r>
            <a:r>
              <a:rPr lang="hu-HU" altLang="hu-HU" sz="2000" dirty="0" err="1">
                <a:latin typeface="Arial" panose="020B0604020202020204" pitchFamily="34" charset="0"/>
                <a:cs typeface="Arial" panose="020B0604020202020204" pitchFamily="34" charset="0"/>
              </a:rPr>
              <a:t>molecular</a:t>
            </a:r>
            <a:r>
              <a:rPr lang="hu-HU" altLang="hu-HU" sz="2000" dirty="0">
                <a:latin typeface="Arial" panose="020B0604020202020204" pitchFamily="34" charset="0"/>
                <a:cs typeface="Arial" panose="020B0604020202020204" pitchFamily="34" charset="0"/>
              </a:rPr>
              <a:t> </a:t>
            </a:r>
            <a:r>
              <a:rPr lang="hu-HU" altLang="hu-HU" sz="2000" dirty="0" err="1">
                <a:latin typeface="Arial" panose="020B0604020202020204" pitchFamily="34" charset="0"/>
                <a:cs typeface="Arial" panose="020B0604020202020204" pitchFamily="34" charset="0"/>
              </a:rPr>
              <a:t>size</a:t>
            </a:r>
            <a:r>
              <a:rPr lang="hu-HU" altLang="hu-HU" sz="2000" dirty="0">
                <a:latin typeface="Arial" panose="020B0604020202020204" pitchFamily="34" charset="0"/>
                <a:cs typeface="Arial" panose="020B0604020202020204" pitchFamily="34" charset="0"/>
              </a:rPr>
              <a:t> </a:t>
            </a:r>
          </a:p>
          <a:p>
            <a:pPr eaLnBrk="1" hangingPunct="1">
              <a:spcBef>
                <a:spcPct val="0"/>
              </a:spcBef>
              <a:buClrTx/>
              <a:buSzTx/>
              <a:buFontTx/>
              <a:buChar char="-"/>
            </a:pPr>
            <a:r>
              <a:rPr lang="hu-HU" altLang="hu-HU" sz="2000" dirty="0">
                <a:latin typeface="Arial" panose="020B0604020202020204" pitchFamily="34" charset="0"/>
                <a:cs typeface="Arial" panose="020B0604020202020204" pitchFamily="34" charset="0"/>
              </a:rPr>
              <a:t>e</a:t>
            </a:r>
            <a:r>
              <a:rPr lang="en-US" altLang="hu-HU" sz="2000" dirty="0" err="1">
                <a:latin typeface="Arial" panose="020B0604020202020204" pitchFamily="34" charset="0"/>
                <a:cs typeface="Arial" panose="020B0604020202020204" pitchFamily="34" charset="0"/>
              </a:rPr>
              <a:t>lectron</a:t>
            </a:r>
            <a:r>
              <a:rPr lang="en-US" altLang="hu-HU" sz="2000" dirty="0">
                <a:latin typeface="Arial" panose="020B0604020202020204" pitchFamily="34" charset="0"/>
                <a:cs typeface="Arial" panose="020B0604020202020204" pitchFamily="34" charset="0"/>
              </a:rPr>
              <a:t> density peaks of water are generally smaller than those of the surrounding (protein) interface</a:t>
            </a:r>
            <a:endParaRPr lang="hu-HU" altLang="hu-HU" sz="2000" dirty="0">
              <a:latin typeface="Arial" panose="020B0604020202020204" pitchFamily="34" charset="0"/>
              <a:cs typeface="Arial" panose="020B0604020202020204" pitchFamily="34" charset="0"/>
            </a:endParaRPr>
          </a:p>
          <a:p>
            <a:pPr eaLnBrk="1" hangingPunct="1">
              <a:spcBef>
                <a:spcPct val="0"/>
              </a:spcBef>
              <a:buClrTx/>
              <a:buSzTx/>
              <a:buFontTx/>
              <a:buChar char="-"/>
            </a:pPr>
            <a:r>
              <a:rPr lang="hu-HU" altLang="hu-HU" sz="2000" dirty="0">
                <a:latin typeface="Arial" panose="020B0604020202020204" pitchFamily="34" charset="0"/>
                <a:cs typeface="Arial" panose="020B0604020202020204" pitchFamily="34" charset="0"/>
              </a:rPr>
              <a:t>p</a:t>
            </a:r>
            <a:r>
              <a:rPr lang="en-US" altLang="hu-HU" sz="2000" dirty="0" err="1">
                <a:latin typeface="Arial" panose="020B0604020202020204" pitchFamily="34" charset="0"/>
                <a:cs typeface="Arial" panose="020B0604020202020204" pitchFamily="34" charset="0"/>
              </a:rPr>
              <a:t>rotein</a:t>
            </a:r>
            <a:r>
              <a:rPr lang="en-US" altLang="hu-HU" sz="2000" dirty="0">
                <a:latin typeface="Arial" panose="020B0604020202020204" pitchFamily="34" charset="0"/>
                <a:cs typeface="Arial" panose="020B0604020202020204" pitchFamily="34" charset="0"/>
              </a:rPr>
              <a:t> hydration in the crystal is not the same as in solution</a:t>
            </a:r>
            <a:r>
              <a:rPr lang="hu-HU" altLang="hu-HU" sz="2000" dirty="0">
                <a:latin typeface="Arial" panose="020B0604020202020204" pitchFamily="34" charset="0"/>
                <a:cs typeface="Arial" panose="020B0604020202020204" pitchFamily="34" charset="0"/>
              </a:rPr>
              <a:t>, f</a:t>
            </a:r>
            <a:r>
              <a:rPr lang="en-US" altLang="hu-HU" sz="2000" dirty="0">
                <a:latin typeface="Arial" panose="020B0604020202020204" pitchFamily="34" charset="0"/>
                <a:cs typeface="Arial" panose="020B0604020202020204" pitchFamily="34" charset="0"/>
              </a:rPr>
              <a:t>or small proteins, 30–40% of the solvent-accessible surface is usually buried at crystal contacts</a:t>
            </a:r>
            <a:endParaRPr lang="hu-HU" altLang="hu-HU" sz="2000" dirty="0">
              <a:latin typeface="Arial" panose="020B0604020202020204" pitchFamily="34" charset="0"/>
              <a:cs typeface="Arial" panose="020B0604020202020204" pitchFamily="34" charset="0"/>
            </a:endParaRPr>
          </a:p>
          <a:p>
            <a:pPr eaLnBrk="1" hangingPunct="1">
              <a:spcBef>
                <a:spcPct val="0"/>
              </a:spcBef>
              <a:buClrTx/>
              <a:buSzTx/>
              <a:buFontTx/>
              <a:buChar char="-"/>
            </a:pPr>
            <a:r>
              <a:rPr lang="hu-HU" altLang="hu-HU" sz="2000" i="1" dirty="0">
                <a:latin typeface="Arial" panose="020B0604020202020204" pitchFamily="34" charset="0"/>
                <a:cs typeface="Arial" panose="020B0604020202020204" pitchFamily="34" charset="0"/>
              </a:rPr>
              <a:t>a</a:t>
            </a:r>
            <a:r>
              <a:rPr lang="en-US" altLang="hu-HU" sz="2000" i="1" dirty="0" err="1">
                <a:latin typeface="Arial" panose="020B0604020202020204" pitchFamily="34" charset="0"/>
                <a:cs typeface="Arial" panose="020B0604020202020204" pitchFamily="34" charset="0"/>
              </a:rPr>
              <a:t>ssignation</a:t>
            </a:r>
            <a:r>
              <a:rPr lang="en-US" altLang="hu-HU" sz="2000" i="1" dirty="0">
                <a:latin typeface="Arial" panose="020B0604020202020204" pitchFamily="34" charset="0"/>
                <a:cs typeface="Arial" panose="020B0604020202020204" pitchFamily="34" charset="0"/>
              </a:rPr>
              <a:t> of electron densities to water molecules is often performed </a:t>
            </a:r>
            <a:r>
              <a:rPr lang="en-US" altLang="hu-HU" sz="2000" b="1" i="1" dirty="0">
                <a:latin typeface="Arial" panose="020B0604020202020204" pitchFamily="34" charset="0"/>
                <a:cs typeface="Arial" panose="020B0604020202020204" pitchFamily="34" charset="0"/>
              </a:rPr>
              <a:t>to improve the fit of data</a:t>
            </a:r>
            <a:r>
              <a:rPr lang="en-US" altLang="hu-HU" sz="2000" i="1" dirty="0">
                <a:latin typeface="Arial" panose="020B0604020202020204" pitchFamily="34" charset="0"/>
                <a:cs typeface="Arial" panose="020B0604020202020204" pitchFamily="34" charset="0"/>
              </a:rPr>
              <a:t> during structural refinement. Misleading identification of water sites at this stage was found to be a bad practice</a:t>
            </a:r>
            <a:endParaRPr lang="hu-HU" altLang="hu-HU" sz="2000" i="1" dirty="0">
              <a:latin typeface="Arial" panose="020B0604020202020204" pitchFamily="34" charset="0"/>
              <a:cs typeface="Arial" panose="020B0604020202020204" pitchFamily="34" charset="0"/>
            </a:endParaRPr>
          </a:p>
          <a:p>
            <a:pPr eaLnBrk="1" hangingPunct="1">
              <a:spcBef>
                <a:spcPct val="0"/>
              </a:spcBef>
              <a:buClrTx/>
              <a:buSzTx/>
              <a:buFontTx/>
              <a:buChar char="-"/>
            </a:pPr>
            <a:r>
              <a:rPr lang="hu-HU" altLang="hu-HU" sz="2000" dirty="0">
                <a:latin typeface="Arial" panose="020B0604020202020204" pitchFamily="34" charset="0"/>
                <a:cs typeface="Arial" panose="020B0604020202020204" pitchFamily="34" charset="0"/>
              </a:rPr>
              <a:t>c</a:t>
            </a:r>
            <a:r>
              <a:rPr lang="en-US" altLang="hu-HU" sz="2000" dirty="0" err="1">
                <a:latin typeface="Arial" panose="020B0604020202020204" pitchFamily="34" charset="0"/>
                <a:cs typeface="Arial" panose="020B0604020202020204" pitchFamily="34" charset="0"/>
              </a:rPr>
              <a:t>ryocrystallography</a:t>
            </a:r>
            <a:r>
              <a:rPr lang="en-US" altLang="hu-HU" sz="2000" dirty="0">
                <a:latin typeface="Arial" panose="020B0604020202020204" pitchFamily="34" charset="0"/>
                <a:cs typeface="Arial" panose="020B0604020202020204" pitchFamily="34" charset="0"/>
              </a:rPr>
              <a:t> used for protection of the protein molecules from damages caused by high energy synchrotron beams suffer from structural </a:t>
            </a:r>
            <a:r>
              <a:rPr lang="en-US" altLang="hu-HU" sz="2000" dirty="0" err="1">
                <a:latin typeface="Arial" panose="020B0604020202020204" pitchFamily="34" charset="0"/>
                <a:cs typeface="Arial" panose="020B0604020202020204" pitchFamily="34" charset="0"/>
              </a:rPr>
              <a:t>cryo</a:t>
            </a:r>
            <a:r>
              <a:rPr lang="en-US" altLang="hu-HU" sz="2000" dirty="0">
                <a:latin typeface="Arial" panose="020B0604020202020204" pitchFamily="34" charset="0"/>
                <a:cs typeface="Arial" panose="020B0604020202020204" pitchFamily="34" charset="0"/>
              </a:rPr>
              <a:t>-artefacts</a:t>
            </a:r>
            <a:endParaRPr lang="hu-HU" altLang="hu-HU" sz="2000" dirty="0">
              <a:latin typeface="Arial" panose="020B0604020202020204" pitchFamily="34" charset="0"/>
              <a:cs typeface="Arial" panose="020B0604020202020204" pitchFamily="34" charset="0"/>
            </a:endParaRPr>
          </a:p>
          <a:p>
            <a:pPr eaLnBrk="1" hangingPunct="1">
              <a:spcBef>
                <a:spcPct val="0"/>
              </a:spcBef>
              <a:buClrTx/>
              <a:buSzTx/>
              <a:buFontTx/>
              <a:buNone/>
            </a:pPr>
            <a:endParaRPr lang="hu-HU" altLang="hu-HU" sz="2000" dirty="0">
              <a:latin typeface="Arial" panose="020B0604020202020204" pitchFamily="34" charset="0"/>
              <a:cs typeface="Arial" panose="020B0604020202020204" pitchFamily="34" charset="0"/>
            </a:endParaRPr>
          </a:p>
          <a:p>
            <a:pPr eaLnBrk="1" hangingPunct="1">
              <a:spcBef>
                <a:spcPct val="0"/>
              </a:spcBef>
              <a:buClrTx/>
              <a:buSzTx/>
              <a:buFontTx/>
              <a:buNone/>
            </a:pPr>
            <a:r>
              <a:rPr lang="hu-HU" altLang="hu-HU" sz="2000" b="1" dirty="0" smtClean="0">
                <a:latin typeface="Arial" panose="020B0604020202020204" pitchFamily="34" charset="0"/>
                <a:cs typeface="Arial" panose="020B0604020202020204" pitchFamily="34" charset="0"/>
              </a:rPr>
              <a:t>NMR: </a:t>
            </a:r>
            <a:r>
              <a:rPr lang="hu-HU" altLang="hu-HU" sz="2000" dirty="0" err="1" smtClean="0">
                <a:latin typeface="Arial" panose="020B0604020202020204" pitchFamily="34" charset="0"/>
                <a:cs typeface="Arial" panose="020B0604020202020204" pitchFamily="34" charset="0"/>
              </a:rPr>
              <a:t>special</a:t>
            </a:r>
            <a:r>
              <a:rPr lang="hu-HU" altLang="hu-HU" sz="2000" dirty="0" smtClean="0">
                <a:latin typeface="Arial" panose="020B0604020202020204" pitchFamily="34" charset="0"/>
                <a:cs typeface="Arial" panose="020B0604020202020204" pitchFamily="34" charset="0"/>
              </a:rPr>
              <a:t> </a:t>
            </a:r>
            <a:r>
              <a:rPr lang="hu-HU" altLang="hu-HU" sz="2000" dirty="0" err="1" smtClean="0">
                <a:latin typeface="Arial" panose="020B0604020202020204" pitchFamily="34" charset="0"/>
                <a:cs typeface="Arial" panose="020B0604020202020204" pitchFamily="34" charset="0"/>
              </a:rPr>
              <a:t>approaches</a:t>
            </a:r>
            <a:r>
              <a:rPr lang="hu-HU" altLang="hu-HU" sz="2000" dirty="0" smtClean="0">
                <a:latin typeface="Arial" panose="020B0604020202020204" pitchFamily="34" charset="0"/>
                <a:cs typeface="Arial" panose="020B0604020202020204" pitchFamily="34" charset="0"/>
              </a:rPr>
              <a:t> </a:t>
            </a:r>
            <a:r>
              <a:rPr lang="hu-HU" altLang="hu-HU" sz="2000" dirty="0" err="1" smtClean="0">
                <a:latin typeface="Arial" panose="020B0604020202020204" pitchFamily="34" charset="0"/>
                <a:cs typeface="Arial" panose="020B0604020202020204" pitchFamily="34" charset="0"/>
              </a:rPr>
              <a:t>are</a:t>
            </a:r>
            <a:r>
              <a:rPr lang="hu-HU" altLang="hu-HU" sz="2000" dirty="0" smtClean="0">
                <a:latin typeface="Arial" panose="020B0604020202020204" pitchFamily="34" charset="0"/>
                <a:cs typeface="Arial" panose="020B0604020202020204" pitchFamily="34" charset="0"/>
              </a:rPr>
              <a:t> </a:t>
            </a:r>
            <a:r>
              <a:rPr lang="hu-HU" altLang="hu-HU" sz="2000" dirty="0" err="1" smtClean="0">
                <a:latin typeface="Arial" panose="020B0604020202020204" pitchFamily="34" charset="0"/>
                <a:cs typeface="Arial" panose="020B0604020202020204" pitchFamily="34" charset="0"/>
              </a:rPr>
              <a:t>necessary</a:t>
            </a:r>
            <a:r>
              <a:rPr lang="hu-HU" altLang="hu-HU" sz="2000" dirty="0" smtClean="0">
                <a:latin typeface="Arial" panose="020B0604020202020204" pitchFamily="34" charset="0"/>
                <a:cs typeface="Arial" panose="020B0604020202020204" pitchFamily="34" charset="0"/>
              </a:rPr>
              <a:t> (</a:t>
            </a:r>
            <a:r>
              <a:rPr lang="hu-HU" altLang="hu-HU" sz="2000" dirty="0" err="1" smtClean="0">
                <a:latin typeface="Arial" panose="020B0604020202020204" pitchFamily="34" charset="0"/>
                <a:cs typeface="Arial" panose="020B0604020202020204" pitchFamily="34" charset="0"/>
              </a:rPr>
              <a:t>not</a:t>
            </a:r>
            <a:r>
              <a:rPr lang="hu-HU" altLang="hu-HU" sz="2000" dirty="0" smtClean="0">
                <a:latin typeface="Arial" panose="020B0604020202020204" pitchFamily="34" charset="0"/>
                <a:cs typeface="Arial" panose="020B0604020202020204" pitchFamily="34" charset="0"/>
              </a:rPr>
              <a:t> </a:t>
            </a:r>
            <a:r>
              <a:rPr lang="hu-HU" altLang="hu-HU" sz="2000" dirty="0" err="1" smtClean="0">
                <a:latin typeface="Arial" panose="020B0604020202020204" pitchFamily="34" charset="0"/>
                <a:cs typeface="Arial" panose="020B0604020202020204" pitchFamily="34" charset="0"/>
              </a:rPr>
              <a:t>discussed</a:t>
            </a:r>
            <a:r>
              <a:rPr lang="hu-HU" altLang="hu-HU" sz="2000" dirty="0" smtClean="0">
                <a:latin typeface="Arial" panose="020B0604020202020204" pitchFamily="34" charset="0"/>
                <a:cs typeface="Arial" panose="020B0604020202020204" pitchFamily="34" charset="0"/>
              </a:rPr>
              <a:t> here)</a:t>
            </a:r>
            <a:endParaRPr lang="hu-HU" altLang="hu-HU" sz="2000" dirty="0">
              <a:latin typeface="Arial" panose="020B0604020202020204" pitchFamily="34" charset="0"/>
              <a:cs typeface="Arial" panose="020B0604020202020204" pitchFamily="34" charset="0"/>
            </a:endParaRPr>
          </a:p>
        </p:txBody>
      </p:sp>
      <p:sp>
        <p:nvSpPr>
          <p:cNvPr id="23555" name="Téglalap 2"/>
          <p:cNvSpPr>
            <a:spLocks noChangeArrowheads="1"/>
          </p:cNvSpPr>
          <p:nvPr/>
        </p:nvSpPr>
        <p:spPr bwMode="auto">
          <a:xfrm>
            <a:off x="381000" y="460375"/>
            <a:ext cx="798353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sz="2700" dirty="0" err="1" smtClean="0"/>
              <a:t>Hydration</a:t>
            </a:r>
            <a:r>
              <a:rPr lang="hu-HU" altLang="hu-HU" sz="2700" dirty="0" smtClean="0"/>
              <a:t> </a:t>
            </a:r>
            <a:r>
              <a:rPr lang="hu-HU" altLang="hu-HU" sz="2700" dirty="0" err="1" smtClean="0"/>
              <a:t>structure</a:t>
            </a:r>
            <a:r>
              <a:rPr lang="hu-HU" altLang="hu-HU" sz="2700" dirty="0" smtClean="0"/>
              <a:t> - </a:t>
            </a:r>
            <a:r>
              <a:rPr lang="hu-HU" altLang="hu-HU" sz="2700" dirty="0" err="1"/>
              <a:t>e</a:t>
            </a:r>
            <a:r>
              <a:rPr lang="hu-HU" altLang="hu-HU" sz="2700" dirty="0" err="1" smtClean="0"/>
              <a:t>xperimental</a:t>
            </a:r>
            <a:r>
              <a:rPr lang="hu-HU" altLang="hu-HU" sz="2700" dirty="0" smtClean="0"/>
              <a:t> </a:t>
            </a:r>
            <a:r>
              <a:rPr lang="hu-HU" altLang="hu-HU" sz="2700" dirty="0" err="1"/>
              <a:t>problems</a:t>
            </a:r>
            <a:endParaRPr lang="hu-HU" altLang="hu-HU" sz="27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476250"/>
            <a:ext cx="6480175" cy="495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Rectangle 3"/>
          <p:cNvSpPr>
            <a:spLocks noChangeArrowheads="1"/>
          </p:cNvSpPr>
          <p:nvPr/>
        </p:nvSpPr>
        <p:spPr bwMode="auto">
          <a:xfrm>
            <a:off x="323850" y="5661025"/>
            <a:ext cx="813752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r>
              <a:rPr lang="hu-HU" altLang="hu-HU" sz="1600">
                <a:latin typeface="Arial" panose="020B0604020202020204" pitchFamily="34" charset="0"/>
                <a:cs typeface="Arial" panose="020B0604020202020204" pitchFamily="34" charset="0"/>
              </a:rPr>
              <a:t>C.X. Weichenberger, P.V. Afonine, K. Kantardjieff, B. Rupp, </a:t>
            </a:r>
          </a:p>
          <a:p>
            <a:pPr algn="r" eaLnBrk="1" hangingPunct="1"/>
            <a:r>
              <a:rPr lang="hu-HU" altLang="hu-HU" sz="1600">
                <a:latin typeface="Arial" panose="020B0604020202020204" pitchFamily="34" charset="0"/>
                <a:cs typeface="Arial" panose="020B0604020202020204" pitchFamily="34" charset="0"/>
              </a:rPr>
              <a:t>The solvent component of macromolecular crystals, </a:t>
            </a:r>
          </a:p>
          <a:p>
            <a:pPr algn="r" eaLnBrk="1" hangingPunct="1"/>
            <a:r>
              <a:rPr lang="hu-HU" altLang="hu-HU" sz="1600">
                <a:latin typeface="Arial" panose="020B0604020202020204" pitchFamily="34" charset="0"/>
                <a:cs typeface="Arial" panose="020B0604020202020204" pitchFamily="34" charset="0"/>
              </a:rPr>
              <a:t>Acta Cryst. D Biol. Cryst. D71 (2015) 1023–1038.</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2"/>
          <p:cNvSpPr>
            <a:spLocks noChangeArrowheads="1"/>
          </p:cNvSpPr>
          <p:nvPr/>
        </p:nvSpPr>
        <p:spPr bwMode="auto">
          <a:xfrm>
            <a:off x="381000" y="460375"/>
            <a:ext cx="383470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sz="2700" dirty="0" smtClean="0"/>
              <a:t>The </a:t>
            </a:r>
            <a:r>
              <a:rPr lang="hu-HU" altLang="hu-HU" sz="2700" dirty="0" err="1" smtClean="0"/>
              <a:t>root</a:t>
            </a:r>
            <a:r>
              <a:rPr lang="hu-HU" altLang="hu-HU" sz="2700" dirty="0" smtClean="0"/>
              <a:t> of </a:t>
            </a:r>
            <a:r>
              <a:rPr lang="hu-HU" altLang="hu-HU" sz="2700" dirty="0" err="1" smtClean="0"/>
              <a:t>problems</a:t>
            </a:r>
            <a:endParaRPr lang="hu-HU" altLang="hu-HU" sz="2700" dirty="0"/>
          </a:p>
        </p:txBody>
      </p:sp>
      <p:sp>
        <p:nvSpPr>
          <p:cNvPr id="3" name="Rectangle 2"/>
          <p:cNvSpPr>
            <a:spLocks noChangeArrowheads="1"/>
          </p:cNvSpPr>
          <p:nvPr/>
        </p:nvSpPr>
        <p:spPr bwMode="auto">
          <a:xfrm>
            <a:off x="457200" y="1524000"/>
            <a:ext cx="79248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r>
              <a:rPr lang="hu-HU" altLang="hu-HU" sz="2400" dirty="0" smtClean="0">
                <a:latin typeface="Arial" panose="020B0604020202020204" pitchFamily="34" charset="0"/>
                <a:cs typeface="Arial" panose="020B0604020202020204" pitchFamily="34" charset="0"/>
              </a:rPr>
              <a:t>„An </a:t>
            </a:r>
            <a:r>
              <a:rPr lang="hu-HU" altLang="hu-HU" sz="2400" dirty="0" err="1">
                <a:latin typeface="Arial" panose="020B0604020202020204" pitchFamily="34" charset="0"/>
                <a:cs typeface="Arial" panose="020B0604020202020204" pitchFamily="34" charset="0"/>
              </a:rPr>
              <a:t>unusually</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long</a:t>
            </a:r>
            <a:r>
              <a:rPr lang="hu-HU" altLang="hu-HU" sz="2400" dirty="0">
                <a:latin typeface="Arial" panose="020B0604020202020204" pitchFamily="34" charset="0"/>
                <a:cs typeface="Arial" panose="020B0604020202020204" pitchFamily="34" charset="0"/>
              </a:rPr>
              <a:t> </a:t>
            </a:r>
            <a:r>
              <a:rPr lang="hu-HU" altLang="hu-HU" sz="2400" b="1" dirty="0" err="1">
                <a:solidFill>
                  <a:srgbClr val="FF0000"/>
                </a:solidFill>
                <a:latin typeface="Arial" panose="020B0604020202020204" pitchFamily="34" charset="0"/>
                <a:cs typeface="Arial" panose="020B0604020202020204" pitchFamily="34" charset="0"/>
              </a:rPr>
              <a:t>residence</a:t>
            </a:r>
            <a:r>
              <a:rPr lang="hu-HU" altLang="hu-HU" sz="2400" b="1" dirty="0">
                <a:solidFill>
                  <a:srgbClr val="FF0000"/>
                </a:solidFill>
                <a:latin typeface="Arial" panose="020B0604020202020204" pitchFamily="34" charset="0"/>
                <a:cs typeface="Arial" panose="020B0604020202020204" pitchFamily="34" charset="0"/>
              </a:rPr>
              <a:t> </a:t>
            </a:r>
            <a:r>
              <a:rPr lang="hu-HU" altLang="hu-HU" sz="2400" b="1" dirty="0" err="1">
                <a:solidFill>
                  <a:srgbClr val="FF0000"/>
                </a:solidFill>
                <a:latin typeface="Arial" panose="020B0604020202020204" pitchFamily="34" charset="0"/>
                <a:cs typeface="Arial" panose="020B0604020202020204" pitchFamily="34" charset="0"/>
              </a:rPr>
              <a:t>time</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for</a:t>
            </a:r>
            <a:r>
              <a:rPr lang="hu-HU" altLang="hu-HU" sz="2400" dirty="0">
                <a:latin typeface="Arial" panose="020B0604020202020204" pitchFamily="34" charset="0"/>
                <a:cs typeface="Arial" panose="020B0604020202020204" pitchFamily="34" charset="0"/>
              </a:rPr>
              <a:t> a </a:t>
            </a:r>
            <a:r>
              <a:rPr lang="hu-HU" altLang="hu-HU" sz="2400" dirty="0" err="1">
                <a:latin typeface="Arial" panose="020B0604020202020204" pitchFamily="34" charset="0"/>
                <a:cs typeface="Arial" panose="020B0604020202020204" pitchFamily="34" charset="0"/>
              </a:rPr>
              <a:t>hydration</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water</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molecule</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therefore</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does</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not</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indicate</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particularly</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strong</a:t>
            </a:r>
            <a:r>
              <a:rPr lang="hu-HU" altLang="hu-HU" sz="2400" dirty="0">
                <a:latin typeface="Arial" panose="020B0604020202020204" pitchFamily="34" charset="0"/>
                <a:cs typeface="Arial" panose="020B0604020202020204" pitchFamily="34" charset="0"/>
              </a:rPr>
              <a:t> protein–</a:t>
            </a:r>
            <a:r>
              <a:rPr lang="hu-HU" altLang="hu-HU" sz="2400" dirty="0" err="1">
                <a:latin typeface="Arial" panose="020B0604020202020204" pitchFamily="34" charset="0"/>
                <a:cs typeface="Arial" panose="020B0604020202020204" pitchFamily="34" charset="0"/>
              </a:rPr>
              <a:t>water</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interactions</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but</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rather</a:t>
            </a:r>
            <a:r>
              <a:rPr lang="hu-HU" altLang="hu-HU" sz="2400" dirty="0">
                <a:latin typeface="Arial" panose="020B0604020202020204" pitchFamily="34" charset="0"/>
                <a:cs typeface="Arial" panose="020B0604020202020204" pitchFamily="34" charset="0"/>
              </a:rPr>
              <a:t> a </a:t>
            </a:r>
            <a:r>
              <a:rPr lang="hu-HU" altLang="hu-HU" sz="2400" b="1" dirty="0" err="1">
                <a:solidFill>
                  <a:srgbClr val="FF0000"/>
                </a:solidFill>
                <a:latin typeface="Arial" panose="020B0604020202020204" pitchFamily="34" charset="0"/>
                <a:cs typeface="Arial" panose="020B0604020202020204" pitchFamily="34" charset="0"/>
              </a:rPr>
              <a:t>topography</a:t>
            </a:r>
            <a:r>
              <a:rPr lang="hu-HU" altLang="hu-HU" sz="2400" b="1" dirty="0">
                <a:solidFill>
                  <a:srgbClr val="FF0000"/>
                </a:solidFill>
                <a:latin typeface="Arial" panose="020B0604020202020204" pitchFamily="34" charset="0"/>
                <a:cs typeface="Arial" panose="020B0604020202020204" pitchFamily="34" charset="0"/>
              </a:rPr>
              <a:t> </a:t>
            </a:r>
            <a:r>
              <a:rPr lang="hu-HU" altLang="hu-HU" sz="2400" b="1" dirty="0" err="1">
                <a:solidFill>
                  <a:srgbClr val="FF0000"/>
                </a:solidFill>
                <a:latin typeface="Arial" panose="020B0604020202020204" pitchFamily="34" charset="0"/>
                <a:cs typeface="Arial" panose="020B0604020202020204" pitchFamily="34" charset="0"/>
              </a:rPr>
              <a:t>that</a:t>
            </a:r>
            <a:r>
              <a:rPr lang="hu-HU" altLang="hu-HU" sz="2400" b="1" dirty="0">
                <a:solidFill>
                  <a:srgbClr val="FF0000"/>
                </a:solidFill>
                <a:latin typeface="Arial" panose="020B0604020202020204" pitchFamily="34" charset="0"/>
                <a:cs typeface="Arial" panose="020B0604020202020204" pitchFamily="34" charset="0"/>
              </a:rPr>
              <a:t> </a:t>
            </a:r>
            <a:r>
              <a:rPr lang="hu-HU" altLang="hu-HU" sz="2400" b="1" dirty="0" err="1">
                <a:solidFill>
                  <a:srgbClr val="FF0000"/>
                </a:solidFill>
                <a:latin typeface="Arial" panose="020B0604020202020204" pitchFamily="34" charset="0"/>
                <a:cs typeface="Arial" panose="020B0604020202020204" pitchFamily="34" charset="0"/>
              </a:rPr>
              <a:t>prevents</a:t>
            </a:r>
            <a:r>
              <a:rPr lang="hu-HU" altLang="hu-HU" sz="2400" b="1" dirty="0">
                <a:solidFill>
                  <a:srgbClr val="FF0000"/>
                </a:solidFill>
                <a:latin typeface="Arial" panose="020B0604020202020204" pitchFamily="34" charset="0"/>
                <a:cs typeface="Arial" panose="020B0604020202020204" pitchFamily="34" charset="0"/>
              </a:rPr>
              <a:t> </a:t>
            </a:r>
            <a:r>
              <a:rPr lang="hu-HU" altLang="hu-HU" sz="2400" b="1" dirty="0" err="1">
                <a:solidFill>
                  <a:srgbClr val="FF0000"/>
                </a:solidFill>
                <a:latin typeface="Arial" panose="020B0604020202020204" pitchFamily="34" charset="0"/>
                <a:cs typeface="Arial" panose="020B0604020202020204" pitchFamily="34" charset="0"/>
              </a:rPr>
              <a:t>the</a:t>
            </a:r>
            <a:r>
              <a:rPr lang="hu-HU" altLang="hu-HU" sz="2400" b="1" dirty="0">
                <a:solidFill>
                  <a:srgbClr val="FF0000"/>
                </a:solidFill>
                <a:latin typeface="Arial" panose="020B0604020202020204" pitchFamily="34" charset="0"/>
                <a:cs typeface="Arial" panose="020B0604020202020204" pitchFamily="34" charset="0"/>
              </a:rPr>
              <a:t> </a:t>
            </a:r>
            <a:r>
              <a:rPr lang="hu-HU" altLang="hu-HU" sz="2400" b="1" dirty="0" err="1">
                <a:solidFill>
                  <a:srgbClr val="FF0000"/>
                </a:solidFill>
                <a:latin typeface="Arial" panose="020B0604020202020204" pitchFamily="34" charset="0"/>
                <a:cs typeface="Arial" panose="020B0604020202020204" pitchFamily="34" charset="0"/>
              </a:rPr>
              <a:t>water</a:t>
            </a:r>
            <a:r>
              <a:rPr lang="hu-HU" altLang="hu-HU" sz="2400" b="1" dirty="0">
                <a:solidFill>
                  <a:srgbClr val="FF0000"/>
                </a:solidFill>
                <a:latin typeface="Arial" panose="020B0604020202020204" pitchFamily="34" charset="0"/>
                <a:cs typeface="Arial" panose="020B0604020202020204" pitchFamily="34" charset="0"/>
              </a:rPr>
              <a:t> </a:t>
            </a:r>
            <a:r>
              <a:rPr lang="hu-HU" altLang="hu-HU" sz="2400" b="1" dirty="0" err="1">
                <a:solidFill>
                  <a:srgbClr val="FF0000"/>
                </a:solidFill>
                <a:latin typeface="Arial" panose="020B0604020202020204" pitchFamily="34" charset="0"/>
                <a:cs typeface="Arial" panose="020B0604020202020204" pitchFamily="34" charset="0"/>
              </a:rPr>
              <a:t>molecule</a:t>
            </a:r>
            <a:r>
              <a:rPr lang="hu-HU" altLang="hu-HU" sz="2400" b="1" dirty="0">
                <a:solidFill>
                  <a:srgbClr val="FF0000"/>
                </a:solidFill>
                <a:latin typeface="Arial" panose="020B0604020202020204" pitchFamily="34" charset="0"/>
                <a:cs typeface="Arial" panose="020B0604020202020204" pitchFamily="34" charset="0"/>
              </a:rPr>
              <a:t> </a:t>
            </a:r>
            <a:r>
              <a:rPr lang="hu-HU" altLang="hu-HU" sz="2400" b="1" dirty="0" err="1">
                <a:solidFill>
                  <a:srgbClr val="FF0000"/>
                </a:solidFill>
                <a:latin typeface="Arial" panose="020B0604020202020204" pitchFamily="34" charset="0"/>
                <a:cs typeface="Arial" panose="020B0604020202020204" pitchFamily="34" charset="0"/>
              </a:rPr>
              <a:t>from</a:t>
            </a:r>
            <a:r>
              <a:rPr lang="hu-HU" altLang="hu-HU" sz="2400" b="1" dirty="0">
                <a:solidFill>
                  <a:srgbClr val="FF0000"/>
                </a:solidFill>
                <a:latin typeface="Arial" panose="020B0604020202020204" pitchFamily="34" charset="0"/>
                <a:cs typeface="Arial" panose="020B0604020202020204" pitchFamily="34" charset="0"/>
              </a:rPr>
              <a:t> </a:t>
            </a:r>
            <a:r>
              <a:rPr lang="hu-HU" altLang="hu-HU" sz="2400" b="1" dirty="0" err="1">
                <a:solidFill>
                  <a:srgbClr val="FF0000"/>
                </a:solidFill>
                <a:latin typeface="Arial" panose="020B0604020202020204" pitchFamily="34" charset="0"/>
                <a:cs typeface="Arial" panose="020B0604020202020204" pitchFamily="34" charset="0"/>
              </a:rPr>
              <a:t>exchanging</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by</a:t>
            </a:r>
            <a:r>
              <a:rPr lang="hu-HU" altLang="hu-HU" sz="2400" dirty="0">
                <a:latin typeface="Arial" panose="020B0604020202020204" pitchFamily="34" charset="0"/>
                <a:cs typeface="Arial" panose="020B0604020202020204" pitchFamily="34" charset="0"/>
              </a:rPr>
              <a:t> a </a:t>
            </a:r>
            <a:r>
              <a:rPr lang="hu-HU" altLang="hu-HU" sz="2400" dirty="0" err="1">
                <a:latin typeface="Arial" panose="020B0604020202020204" pitchFamily="34" charset="0"/>
                <a:cs typeface="Arial" panose="020B0604020202020204" pitchFamily="34" charset="0"/>
              </a:rPr>
              <a:t>cooperative</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mechanism</a:t>
            </a:r>
            <a:r>
              <a:rPr lang="hu-HU" altLang="hu-HU" sz="2400" dirty="0">
                <a:latin typeface="Arial" panose="020B0604020202020204" pitchFamily="34" charset="0"/>
                <a:cs typeface="Arial" panose="020B0604020202020204" pitchFamily="34" charset="0"/>
              </a:rPr>
              <a:t>. The </a:t>
            </a:r>
            <a:r>
              <a:rPr lang="hu-HU" altLang="hu-HU" sz="2400" dirty="0" err="1">
                <a:latin typeface="Arial" panose="020B0604020202020204" pitchFamily="34" charset="0"/>
                <a:cs typeface="Arial" panose="020B0604020202020204" pitchFamily="34" charset="0"/>
              </a:rPr>
              <a:t>simplest</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example</a:t>
            </a:r>
            <a:r>
              <a:rPr lang="hu-HU" altLang="hu-HU" sz="2400" dirty="0">
                <a:latin typeface="Arial" panose="020B0604020202020204" pitchFamily="34" charset="0"/>
                <a:cs typeface="Arial" panose="020B0604020202020204" pitchFamily="34" charset="0"/>
              </a:rPr>
              <a:t> of </a:t>
            </a:r>
            <a:r>
              <a:rPr lang="hu-HU" altLang="hu-HU" sz="2400" dirty="0" err="1">
                <a:latin typeface="Arial" panose="020B0604020202020204" pitchFamily="34" charset="0"/>
                <a:cs typeface="Arial" panose="020B0604020202020204" pitchFamily="34" charset="0"/>
              </a:rPr>
              <a:t>such</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restrictive</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topography</a:t>
            </a:r>
            <a:r>
              <a:rPr lang="hu-HU" altLang="hu-HU" sz="2400" dirty="0">
                <a:latin typeface="Arial" panose="020B0604020202020204" pitchFamily="34" charset="0"/>
                <a:cs typeface="Arial" panose="020B0604020202020204" pitchFamily="34" charset="0"/>
              </a:rPr>
              <a:t> is a </a:t>
            </a:r>
            <a:r>
              <a:rPr lang="hu-HU" altLang="hu-HU" sz="2400" dirty="0" err="1">
                <a:latin typeface="Arial" panose="020B0604020202020204" pitchFamily="34" charset="0"/>
                <a:cs typeface="Arial" panose="020B0604020202020204" pitchFamily="34" charset="0"/>
              </a:rPr>
              <a:t>deep</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pocket</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on</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the</a:t>
            </a:r>
            <a:r>
              <a:rPr lang="hu-HU" altLang="hu-HU" sz="2400" dirty="0">
                <a:latin typeface="Arial" panose="020B0604020202020204" pitchFamily="34" charset="0"/>
                <a:cs typeface="Arial" panose="020B0604020202020204" pitchFamily="34" charset="0"/>
              </a:rPr>
              <a:t> protein </a:t>
            </a:r>
            <a:r>
              <a:rPr lang="hu-HU" altLang="hu-HU" sz="2400" dirty="0" err="1">
                <a:latin typeface="Arial" panose="020B0604020202020204" pitchFamily="34" charset="0"/>
                <a:cs typeface="Arial" panose="020B0604020202020204" pitchFamily="34" charset="0"/>
              </a:rPr>
              <a:t>surface</a:t>
            </a:r>
            <a:r>
              <a:rPr lang="hu-HU" altLang="hu-HU" sz="2400" dirty="0" smtClean="0">
                <a:latin typeface="Arial" panose="020B0604020202020204" pitchFamily="34" charset="0"/>
                <a:cs typeface="Arial" panose="020B0604020202020204" pitchFamily="34" charset="0"/>
              </a:rPr>
              <a:t>.”</a:t>
            </a:r>
            <a:endParaRPr lang="hu-HU" altLang="hu-HU" sz="2400" dirty="0">
              <a:latin typeface="Arial" panose="020B0604020202020204" pitchFamily="34" charset="0"/>
              <a:cs typeface="Arial" panose="020B0604020202020204" pitchFamily="34" charset="0"/>
            </a:endParaRPr>
          </a:p>
          <a:p>
            <a:pPr algn="l" eaLnBrk="1" hangingPunct="1"/>
            <a:endParaRPr lang="hu-HU" altLang="hu-HU" sz="2400" dirty="0">
              <a:latin typeface="Arial" panose="020B0604020202020204" pitchFamily="34" charset="0"/>
              <a:cs typeface="Arial" panose="020B0604020202020204" pitchFamily="34" charset="0"/>
            </a:endParaRPr>
          </a:p>
          <a:p>
            <a:pPr algn="l" eaLnBrk="1" hangingPunct="1"/>
            <a:r>
              <a:rPr lang="en-US" altLang="hu-HU" sz="2400" i="1" dirty="0">
                <a:latin typeface="Arial" panose="020B0604020202020204" pitchFamily="34" charset="0"/>
                <a:cs typeface="Arial" panose="020B0604020202020204" pitchFamily="34" charset="0"/>
              </a:rPr>
              <a:t>(</a:t>
            </a:r>
            <a:r>
              <a:rPr lang="hu-HU" altLang="hu-HU" sz="2400" i="1" dirty="0">
                <a:latin typeface="Arial" panose="020B0604020202020204" pitchFamily="34" charset="0"/>
                <a:cs typeface="Arial" panose="020B0604020202020204" pitchFamily="34" charset="0"/>
              </a:rPr>
              <a:t>Halle, B., 2004, Protein </a:t>
            </a:r>
            <a:r>
              <a:rPr lang="hu-HU" altLang="hu-HU" sz="2400" i="1" dirty="0" err="1">
                <a:latin typeface="Arial" panose="020B0604020202020204" pitchFamily="34" charset="0"/>
                <a:cs typeface="Arial" panose="020B0604020202020204" pitchFamily="34" charset="0"/>
              </a:rPr>
              <a:t>hydration</a:t>
            </a:r>
            <a:r>
              <a:rPr lang="hu-HU" altLang="hu-HU" sz="2400" i="1" dirty="0">
                <a:latin typeface="Arial" panose="020B0604020202020204" pitchFamily="34" charset="0"/>
                <a:cs typeface="Arial" panose="020B0604020202020204" pitchFamily="34" charset="0"/>
              </a:rPr>
              <a:t> </a:t>
            </a:r>
            <a:r>
              <a:rPr lang="hu-HU" altLang="hu-HU" sz="2400" i="1" dirty="0" err="1">
                <a:latin typeface="Arial" panose="020B0604020202020204" pitchFamily="34" charset="0"/>
                <a:cs typeface="Arial" panose="020B0604020202020204" pitchFamily="34" charset="0"/>
              </a:rPr>
              <a:t>dynamics</a:t>
            </a:r>
            <a:r>
              <a:rPr lang="hu-HU" altLang="hu-HU" sz="2400" i="1" dirty="0">
                <a:latin typeface="Arial" panose="020B0604020202020204" pitchFamily="34" charset="0"/>
                <a:cs typeface="Arial" panose="020B0604020202020204" pitchFamily="34" charset="0"/>
              </a:rPr>
              <a:t> in </a:t>
            </a:r>
            <a:r>
              <a:rPr lang="hu-HU" altLang="hu-HU" sz="2400" i="1" dirty="0" err="1">
                <a:latin typeface="Arial" panose="020B0604020202020204" pitchFamily="34" charset="0"/>
                <a:cs typeface="Arial" panose="020B0604020202020204" pitchFamily="34" charset="0"/>
              </a:rPr>
              <a:t>solution</a:t>
            </a:r>
            <a:r>
              <a:rPr lang="hu-HU" altLang="hu-HU" sz="2400" i="1" dirty="0">
                <a:latin typeface="Arial" panose="020B0604020202020204" pitchFamily="34" charset="0"/>
                <a:cs typeface="Arial" panose="020B0604020202020204" pitchFamily="34" charset="0"/>
              </a:rPr>
              <a:t>: a </a:t>
            </a:r>
            <a:r>
              <a:rPr lang="hu-HU" altLang="hu-HU" sz="2400" i="1" dirty="0" err="1">
                <a:latin typeface="Arial" panose="020B0604020202020204" pitchFamily="34" charset="0"/>
                <a:cs typeface="Arial" panose="020B0604020202020204" pitchFamily="34" charset="0"/>
              </a:rPr>
              <a:t>critical</a:t>
            </a:r>
            <a:r>
              <a:rPr lang="hu-HU" altLang="hu-HU" sz="2400" i="1" dirty="0">
                <a:latin typeface="Arial" panose="020B0604020202020204" pitchFamily="34" charset="0"/>
                <a:cs typeface="Arial" panose="020B0604020202020204" pitchFamily="34" charset="0"/>
              </a:rPr>
              <a:t> </a:t>
            </a:r>
            <a:r>
              <a:rPr lang="hu-HU" altLang="hu-HU" sz="2400" i="1" dirty="0" err="1">
                <a:latin typeface="Arial" panose="020B0604020202020204" pitchFamily="34" charset="0"/>
                <a:cs typeface="Arial" panose="020B0604020202020204" pitchFamily="34" charset="0"/>
              </a:rPr>
              <a:t>survey</a:t>
            </a:r>
            <a:r>
              <a:rPr lang="hu-HU" altLang="hu-HU" sz="2400" i="1" dirty="0">
                <a:latin typeface="Arial" panose="020B0604020202020204" pitchFamily="34" charset="0"/>
                <a:cs typeface="Arial" panose="020B0604020202020204" pitchFamily="34" charset="0"/>
              </a:rPr>
              <a:t>. </a:t>
            </a:r>
            <a:r>
              <a:rPr lang="hu-HU" altLang="hu-HU" sz="2400" i="1" dirty="0" err="1">
                <a:latin typeface="Arial" panose="020B0604020202020204" pitchFamily="34" charset="0"/>
                <a:cs typeface="Arial" panose="020B0604020202020204" pitchFamily="34" charset="0"/>
              </a:rPr>
              <a:t>Phil</a:t>
            </a:r>
            <a:r>
              <a:rPr lang="hu-HU" altLang="hu-HU" sz="2400" i="1" dirty="0">
                <a:latin typeface="Arial" panose="020B0604020202020204" pitchFamily="34" charset="0"/>
                <a:cs typeface="Arial" panose="020B0604020202020204" pitchFamily="34" charset="0"/>
              </a:rPr>
              <a:t>. </a:t>
            </a:r>
            <a:r>
              <a:rPr lang="hu-HU" altLang="hu-HU" sz="2400" i="1" dirty="0" err="1">
                <a:latin typeface="Arial" panose="020B0604020202020204" pitchFamily="34" charset="0"/>
                <a:cs typeface="Arial" panose="020B0604020202020204" pitchFamily="34" charset="0"/>
              </a:rPr>
              <a:t>Trans</a:t>
            </a:r>
            <a:r>
              <a:rPr lang="hu-HU" altLang="hu-HU" sz="2400" i="1" dirty="0">
                <a:latin typeface="Arial" panose="020B0604020202020204" pitchFamily="34" charset="0"/>
                <a:cs typeface="Arial" panose="020B0604020202020204" pitchFamily="34" charset="0"/>
              </a:rPr>
              <a:t>. R. </a:t>
            </a:r>
            <a:r>
              <a:rPr lang="hu-HU" altLang="hu-HU" sz="2400" i="1" dirty="0" err="1">
                <a:latin typeface="Arial" panose="020B0604020202020204" pitchFamily="34" charset="0"/>
                <a:cs typeface="Arial" panose="020B0604020202020204" pitchFamily="34" charset="0"/>
              </a:rPr>
              <a:t>Soc</a:t>
            </a:r>
            <a:r>
              <a:rPr lang="hu-HU" altLang="hu-HU" sz="2400" i="1" dirty="0">
                <a:latin typeface="Arial" panose="020B0604020202020204" pitchFamily="34" charset="0"/>
                <a:cs typeface="Arial" panose="020B0604020202020204" pitchFamily="34" charset="0"/>
              </a:rPr>
              <a:t>. </a:t>
            </a:r>
            <a:r>
              <a:rPr lang="hu-HU" altLang="hu-HU" sz="2400" i="1" dirty="0" err="1">
                <a:latin typeface="Arial" panose="020B0604020202020204" pitchFamily="34" charset="0"/>
                <a:cs typeface="Arial" panose="020B0604020202020204" pitchFamily="34" charset="0"/>
              </a:rPr>
              <a:t>Lond</a:t>
            </a:r>
            <a:r>
              <a:rPr lang="hu-HU" altLang="hu-HU" sz="2400" i="1" dirty="0">
                <a:latin typeface="Arial" panose="020B0604020202020204" pitchFamily="34" charset="0"/>
                <a:cs typeface="Arial" panose="020B0604020202020204" pitchFamily="34" charset="0"/>
              </a:rPr>
              <a:t>. B, 359, 1207-1224.)</a:t>
            </a:r>
            <a:endParaRPr lang="hu-HU" altLang="hu-H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84999"/>
      </p:ext>
    </p:extLst>
  </p:cSld>
  <p:clrMapOvr>
    <a:masterClrMapping/>
  </p:clrMapOvr>
</p:sld>
</file>

<file path=ppt/theme/theme1.xml><?xml version="1.0" encoding="utf-8"?>
<a:theme xmlns:a="http://schemas.openxmlformats.org/drawingml/2006/main" name="Sávos">
  <a:themeElements>
    <a:clrScheme name="Sávos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Sávos">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hu-HU" sz="1800" b="0" i="0" u="none" strike="noStrike" cap="none" normalizeH="0" baseline="0" smtClean="0">
            <a:ln>
              <a:noFill/>
            </a:ln>
            <a:solidFill>
              <a:schemeClr val="tx1"/>
            </a:solidFill>
            <a:effectLst/>
            <a:latin typeface="Verdan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hu-HU" sz="1800" b="0" i="0" u="none" strike="noStrike" cap="none" normalizeH="0" baseline="0" smtClean="0">
            <a:ln>
              <a:noFill/>
            </a:ln>
            <a:solidFill>
              <a:schemeClr val="tx1"/>
            </a:solidFill>
            <a:effectLst/>
            <a:latin typeface="Verdana" panose="020B0604030504040204" pitchFamily="34" charset="0"/>
          </a:defRPr>
        </a:defPPr>
      </a:lstStyle>
    </a:lnDef>
  </a:objectDefaults>
  <a:extraClrSchemeLst>
    <a:extraClrScheme>
      <a:clrScheme name="Sávos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Sávos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Sávos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Sávos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Sávos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Sávos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Sávos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Sávos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Level</Template>
  <TotalTime>3313</TotalTime>
  <Words>1699</Words>
  <Application>Microsoft Office PowerPoint</Application>
  <PresentationFormat>Diavetítés a képernyőre (4:3 oldalarány)</PresentationFormat>
  <Paragraphs>131</Paragraphs>
  <Slides>37</Slides>
  <Notes>1</Notes>
  <HiddenSlides>0</HiddenSlides>
  <MMClips>0</MMClips>
  <ScaleCrop>false</ScaleCrop>
  <HeadingPairs>
    <vt:vector size="8" baseType="variant">
      <vt:variant>
        <vt:lpstr>Használt betűtípusok</vt:lpstr>
      </vt:variant>
      <vt:variant>
        <vt:i4>5</vt:i4>
      </vt:variant>
      <vt:variant>
        <vt:lpstr>Téma</vt:lpstr>
      </vt:variant>
      <vt:variant>
        <vt:i4>1</vt:i4>
      </vt:variant>
      <vt:variant>
        <vt:lpstr>Beágyazott OLE kiszolgálók</vt:lpstr>
      </vt:variant>
      <vt:variant>
        <vt:i4>1</vt:i4>
      </vt:variant>
      <vt:variant>
        <vt:lpstr>Diacímek</vt:lpstr>
      </vt:variant>
      <vt:variant>
        <vt:i4>37</vt:i4>
      </vt:variant>
    </vt:vector>
  </HeadingPairs>
  <TitlesOfParts>
    <vt:vector size="44" baseType="lpstr">
      <vt:lpstr>Arial</vt:lpstr>
      <vt:lpstr>Garamond</vt:lpstr>
      <vt:lpstr>Times New Roman</vt:lpstr>
      <vt:lpstr>Verdana</vt:lpstr>
      <vt:lpstr>Wingdings</vt:lpstr>
      <vt:lpstr>Sávos</vt:lpstr>
      <vt:lpstr>CorelDRAW</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csaba hetenyi</dc:creator>
  <cp:lastModifiedBy>nyest dell 5060 sff</cp:lastModifiedBy>
  <cp:revision>260</cp:revision>
  <cp:lastPrinted>2022-08-26T12:20:11Z</cp:lastPrinted>
  <dcterms:created xsi:type="dcterms:W3CDTF">2002-06-20T11:26:17Z</dcterms:created>
  <dcterms:modified xsi:type="dcterms:W3CDTF">2022-12-05T13:18:56Z</dcterms:modified>
</cp:coreProperties>
</file>