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obo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.fntdata"/><Relationship Id="rId14" Type="http://schemas.openxmlformats.org/officeDocument/2006/relationships/font" Target="fonts/Roboto-regular.fntdata"/><Relationship Id="rId17" Type="http://schemas.openxmlformats.org/officeDocument/2006/relationships/font" Target="fonts/Roboto-boldItalic.fntdata"/><Relationship Id="rId16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beb688311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beb688311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beb6883208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beb6883208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beb6883113_0_1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beb6883113_0_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https://news.jardinemotors.co.uk/lifestyle/the-history-of-car-technology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575b7d714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575b7d714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9b7256e3de_0_3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19b7256e3de_0_3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1575b7d7146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1575b7d7146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157665d9062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157665d9062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188fea730b3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188fea730b3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9" name="Google Shape;49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1">
  <p:cSld name="TITLE_AND_BODY_1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70483" y="445025"/>
            <a:ext cx="846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70475" y="1348400"/>
            <a:ext cx="3891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Font typeface="Muli"/>
              <a:buChar char="●"/>
              <a:defRPr>
                <a:latin typeface="Muli"/>
                <a:ea typeface="Muli"/>
                <a:cs typeface="Muli"/>
                <a:sym typeface="Muli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○"/>
              <a:defRPr>
                <a:latin typeface="Muli"/>
                <a:ea typeface="Muli"/>
                <a:cs typeface="Muli"/>
                <a:sym typeface="Muli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■"/>
              <a:defRPr>
                <a:latin typeface="Muli"/>
                <a:ea typeface="Muli"/>
                <a:cs typeface="Muli"/>
                <a:sym typeface="Muli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●"/>
              <a:defRPr>
                <a:latin typeface="Muli"/>
                <a:ea typeface="Muli"/>
                <a:cs typeface="Muli"/>
                <a:sym typeface="Muli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○"/>
              <a:defRPr>
                <a:latin typeface="Muli"/>
                <a:ea typeface="Muli"/>
                <a:cs typeface="Muli"/>
                <a:sym typeface="Muli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■"/>
              <a:defRPr>
                <a:latin typeface="Muli"/>
                <a:ea typeface="Muli"/>
                <a:cs typeface="Muli"/>
                <a:sym typeface="Muli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●"/>
              <a:defRPr>
                <a:latin typeface="Muli"/>
                <a:ea typeface="Muli"/>
                <a:cs typeface="Muli"/>
                <a:sym typeface="Muli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○"/>
              <a:defRPr>
                <a:latin typeface="Muli"/>
                <a:ea typeface="Muli"/>
                <a:cs typeface="Muli"/>
                <a:sym typeface="Muli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■"/>
              <a:defRPr>
                <a:latin typeface="Muli"/>
                <a:ea typeface="Muli"/>
                <a:cs typeface="Muli"/>
                <a:sym typeface="Muli"/>
              </a:defRPr>
            </a:lvl9pPr>
          </a:lstStyle>
          <a:p/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0" y="4795225"/>
            <a:ext cx="548700" cy="34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l">
              <a:buNone/>
              <a:defRPr/>
            </a:lvl1pPr>
            <a:lvl2pPr lvl="1" rtl="0" algn="l">
              <a:buNone/>
              <a:defRPr/>
            </a:lvl2pPr>
            <a:lvl3pPr lvl="2" rtl="0" algn="l">
              <a:buNone/>
              <a:defRPr/>
            </a:lvl3pPr>
            <a:lvl4pPr lvl="3" rtl="0" algn="l">
              <a:buNone/>
              <a:defRPr/>
            </a:lvl4pPr>
            <a:lvl5pPr lvl="4" rtl="0" algn="l">
              <a:buNone/>
              <a:defRPr/>
            </a:lvl5pPr>
            <a:lvl6pPr lvl="5" rtl="0" algn="l">
              <a:buNone/>
              <a:defRPr/>
            </a:lvl6pPr>
            <a:lvl7pPr lvl="6" rtl="0" algn="l">
              <a:buNone/>
              <a:defRPr/>
            </a:lvl7pPr>
            <a:lvl8pPr lvl="7" rtl="0" algn="l">
              <a:buNone/>
              <a:defRPr/>
            </a:lvl8pPr>
            <a:lvl9pPr lvl="8" rtl="0" algn="l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  <p:grpSp>
        <p:nvGrpSpPr>
          <p:cNvPr id="57" name="Google Shape;57;p13"/>
          <p:cNvGrpSpPr/>
          <p:nvPr/>
        </p:nvGrpSpPr>
        <p:grpSpPr>
          <a:xfrm rot="-5400000">
            <a:off x="-47651" y="696877"/>
            <a:ext cx="649715" cy="69000"/>
            <a:chOff x="684763" y="3506750"/>
            <a:chExt cx="3536825" cy="69000"/>
          </a:xfrm>
        </p:grpSpPr>
        <p:sp>
          <p:nvSpPr>
            <p:cNvPr id="58" name="Google Shape;58;p13"/>
            <p:cNvSpPr/>
            <p:nvPr/>
          </p:nvSpPr>
          <p:spPr>
            <a:xfrm>
              <a:off x="1515450" y="3506750"/>
              <a:ext cx="1003800" cy="69000"/>
            </a:xfrm>
            <a:prstGeom prst="rect">
              <a:avLst/>
            </a:prstGeom>
            <a:solidFill>
              <a:srgbClr val="5477A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684763" y="3506750"/>
              <a:ext cx="830700" cy="69000"/>
            </a:xfrm>
            <a:prstGeom prst="rect">
              <a:avLst/>
            </a:prstGeom>
            <a:solidFill>
              <a:srgbClr val="4E6E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3438288" y="3506750"/>
              <a:ext cx="783300" cy="69000"/>
            </a:xfrm>
            <a:prstGeom prst="rect">
              <a:avLst/>
            </a:prstGeom>
            <a:solidFill>
              <a:srgbClr val="648DC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2519144" y="3506750"/>
              <a:ext cx="918900" cy="69000"/>
            </a:xfrm>
            <a:prstGeom prst="rect">
              <a:avLst/>
            </a:prstGeom>
            <a:solidFill>
              <a:srgbClr val="5A7F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2" name="Google Shape;62;p13"/>
          <p:cNvSpPr txBox="1"/>
          <p:nvPr>
            <p:ph idx="2" type="subTitle"/>
          </p:nvPr>
        </p:nvSpPr>
        <p:spPr>
          <a:xfrm>
            <a:off x="370483" y="941525"/>
            <a:ext cx="8460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12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2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2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2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2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2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2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200"/>
              </a:spcBef>
              <a:spcAft>
                <a:spcPts val="1200"/>
              </a:spcAft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3" type="body"/>
          </p:nvPr>
        </p:nvSpPr>
        <p:spPr>
          <a:xfrm>
            <a:off x="4581150" y="1348400"/>
            <a:ext cx="3891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Font typeface="Muli"/>
              <a:buChar char="●"/>
              <a:defRPr>
                <a:latin typeface="Muli"/>
                <a:ea typeface="Muli"/>
                <a:cs typeface="Muli"/>
                <a:sym typeface="Muli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○"/>
              <a:defRPr>
                <a:latin typeface="Muli"/>
                <a:ea typeface="Muli"/>
                <a:cs typeface="Muli"/>
                <a:sym typeface="Muli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■"/>
              <a:defRPr>
                <a:latin typeface="Muli"/>
                <a:ea typeface="Muli"/>
                <a:cs typeface="Muli"/>
                <a:sym typeface="Muli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●"/>
              <a:defRPr>
                <a:latin typeface="Muli"/>
                <a:ea typeface="Muli"/>
                <a:cs typeface="Muli"/>
                <a:sym typeface="Muli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○"/>
              <a:defRPr>
                <a:latin typeface="Muli"/>
                <a:ea typeface="Muli"/>
                <a:cs typeface="Muli"/>
                <a:sym typeface="Muli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■"/>
              <a:defRPr>
                <a:latin typeface="Muli"/>
                <a:ea typeface="Muli"/>
                <a:cs typeface="Muli"/>
                <a:sym typeface="Muli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●"/>
              <a:defRPr>
                <a:latin typeface="Muli"/>
                <a:ea typeface="Muli"/>
                <a:cs typeface="Muli"/>
                <a:sym typeface="Muli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○"/>
              <a:defRPr>
                <a:latin typeface="Muli"/>
                <a:ea typeface="Muli"/>
                <a:cs typeface="Muli"/>
                <a:sym typeface="Muli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■"/>
              <a:defRPr>
                <a:latin typeface="Muli"/>
                <a:ea typeface="Muli"/>
                <a:cs typeface="Muli"/>
                <a:sym typeface="Mul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6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  <p:sp>
        <p:nvSpPr>
          <p:cNvPr id="9" name="Google Shape;9;p1"/>
          <p:cNvSpPr/>
          <p:nvPr/>
        </p:nvSpPr>
        <p:spPr>
          <a:xfrm>
            <a:off x="0" y="4788525"/>
            <a:ext cx="9144000" cy="354600"/>
          </a:xfrm>
          <a:prstGeom prst="rect">
            <a:avLst/>
          </a:prstGeom>
          <a:solidFill>
            <a:srgbClr val="CCCCCC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" name="Google Shape;10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6985975" y="4802712"/>
            <a:ext cx="860975" cy="32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887525" y="4817850"/>
            <a:ext cx="1216275" cy="29595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6.png"/><Relationship Id="rId5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4"/>
          <p:cNvPicPr preferRelativeResize="0"/>
          <p:nvPr/>
        </p:nvPicPr>
        <p:blipFill rotWithShape="1">
          <a:blip r:embed="rId3">
            <a:alphaModFix/>
          </a:blip>
          <a:srcRect b="0" l="553" r="553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4"/>
          <p:cNvSpPr/>
          <p:nvPr/>
        </p:nvSpPr>
        <p:spPr>
          <a:xfrm>
            <a:off x="2557500" y="2375"/>
            <a:ext cx="4029000" cy="4703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4"/>
          <p:cNvSpPr txBox="1"/>
          <p:nvPr/>
        </p:nvSpPr>
        <p:spPr>
          <a:xfrm>
            <a:off x="2557500" y="1777275"/>
            <a:ext cx="4029000" cy="7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2000">
                <a:solidFill>
                  <a:srgbClr val="4E6E9A"/>
                </a:solidFill>
                <a:latin typeface="Muli"/>
                <a:ea typeface="Muli"/>
                <a:cs typeface="Muli"/>
                <a:sym typeface="Muli"/>
              </a:rPr>
              <a:t>Futtatások erőforrásigény becslése</a:t>
            </a:r>
            <a:endParaRPr b="1" sz="2000">
              <a:solidFill>
                <a:srgbClr val="4E6E9A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2757450" y="3198325"/>
            <a:ext cx="3629100" cy="8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000">
                <a:solidFill>
                  <a:srgbClr val="666666"/>
                </a:solidFill>
                <a:latin typeface="Muli"/>
                <a:ea typeface="Muli"/>
                <a:cs typeface="Muli"/>
                <a:sym typeface="Muli"/>
              </a:rPr>
              <a:t>2022.11.29.  KIFÜ User Forum</a:t>
            </a:r>
            <a:endParaRPr sz="1000">
              <a:solidFill>
                <a:srgbClr val="666666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666666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hu" sz="1000">
                <a:solidFill>
                  <a:srgbClr val="666666"/>
                </a:solidFill>
                <a:latin typeface="Muli"/>
                <a:ea typeface="Muli"/>
                <a:cs typeface="Muli"/>
                <a:sym typeface="Muli"/>
              </a:rPr>
              <a:t>Ady László</a:t>
            </a:r>
            <a:r>
              <a:rPr lang="hu" sz="1000">
                <a:solidFill>
                  <a:srgbClr val="666666"/>
                </a:solidFill>
                <a:latin typeface="Muli"/>
                <a:ea typeface="Muli"/>
                <a:cs typeface="Muli"/>
                <a:sym typeface="Muli"/>
              </a:rPr>
              <a:t> </a:t>
            </a:r>
            <a:endParaRPr sz="1000">
              <a:solidFill>
                <a:srgbClr val="666666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000">
                <a:solidFill>
                  <a:srgbClr val="666666"/>
                </a:solidFill>
                <a:latin typeface="Muli"/>
                <a:ea typeface="Muli"/>
                <a:cs typeface="Muli"/>
                <a:sym typeface="Muli"/>
              </a:rPr>
              <a:t>adylaszlo@nexttechnologies.hu</a:t>
            </a:r>
            <a:endParaRPr sz="1000">
              <a:solidFill>
                <a:srgbClr val="666666"/>
              </a:solidFill>
              <a:latin typeface="Muli"/>
              <a:ea typeface="Muli"/>
              <a:cs typeface="Muli"/>
              <a:sym typeface="Muli"/>
            </a:endParaRPr>
          </a:p>
        </p:txBody>
      </p:sp>
      <p:pic>
        <p:nvPicPr>
          <p:cNvPr id="72" name="Google Shape;7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52800" y="273888"/>
            <a:ext cx="2438400" cy="92392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0" y="4801299"/>
            <a:ext cx="548700" cy="34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  <p:sp>
        <p:nvSpPr>
          <p:cNvPr id="74" name="Google Shape;74;p14"/>
          <p:cNvSpPr txBox="1"/>
          <p:nvPr/>
        </p:nvSpPr>
        <p:spPr>
          <a:xfrm>
            <a:off x="2757450" y="2732050"/>
            <a:ext cx="3629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" sz="1000">
                <a:solidFill>
                  <a:schemeClr val="dk2"/>
                </a:solidFill>
              </a:rPr>
              <a:t>OpenFoam esetében használható eszközök és megoldások áttekintése.</a:t>
            </a:r>
            <a:endParaRPr sz="100"/>
          </a:p>
        </p:txBody>
      </p:sp>
      <p:pic>
        <p:nvPicPr>
          <p:cNvPr id="75" name="Google Shape;75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63575" y="1233675"/>
            <a:ext cx="1664450" cy="52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/>
          <p:nvPr>
            <p:ph type="title"/>
          </p:nvPr>
        </p:nvSpPr>
        <p:spPr>
          <a:xfrm>
            <a:off x="370483" y="445025"/>
            <a:ext cx="846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Áttekintés</a:t>
            </a:r>
            <a:endParaRPr/>
          </a:p>
        </p:txBody>
      </p:sp>
      <p:sp>
        <p:nvSpPr>
          <p:cNvPr id="81" name="Google Shape;81;p15"/>
          <p:cNvSpPr txBox="1"/>
          <p:nvPr>
            <p:ph idx="12" type="sldNum"/>
          </p:nvPr>
        </p:nvSpPr>
        <p:spPr>
          <a:xfrm>
            <a:off x="0" y="4795225"/>
            <a:ext cx="548700" cy="34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  <p:sp>
        <p:nvSpPr>
          <p:cNvPr id="82" name="Google Shape;82;p15"/>
          <p:cNvSpPr txBox="1"/>
          <p:nvPr>
            <p:ph idx="2" type="subTitle"/>
          </p:nvPr>
        </p:nvSpPr>
        <p:spPr>
          <a:xfrm>
            <a:off x="370483" y="941525"/>
            <a:ext cx="8460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pSp>
        <p:nvGrpSpPr>
          <p:cNvPr id="83" name="Google Shape;83;p15"/>
          <p:cNvGrpSpPr/>
          <p:nvPr/>
        </p:nvGrpSpPr>
        <p:grpSpPr>
          <a:xfrm>
            <a:off x="474907" y="1339226"/>
            <a:ext cx="1031030" cy="629749"/>
            <a:chOff x="1083025" y="1974100"/>
            <a:chExt cx="1834900" cy="629749"/>
          </a:xfrm>
        </p:grpSpPr>
        <p:sp>
          <p:nvSpPr>
            <p:cNvPr id="84" name="Google Shape;84;p15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Áttekintés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5" name="Google Shape;85;p15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0D5D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86" name="Google Shape;86;p15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0944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7" name="Google Shape;87;p15"/>
          <p:cNvGrpSpPr/>
          <p:nvPr/>
        </p:nvGrpSpPr>
        <p:grpSpPr>
          <a:xfrm>
            <a:off x="1373555" y="1670150"/>
            <a:ext cx="1950750" cy="629750"/>
            <a:chOff x="1082990" y="1974099"/>
            <a:chExt cx="4445648" cy="629750"/>
          </a:xfrm>
        </p:grpSpPr>
        <p:sp>
          <p:nvSpPr>
            <p:cNvPr id="88" name="Google Shape;88;p15"/>
            <p:cNvSpPr txBox="1"/>
            <p:nvPr/>
          </p:nvSpPr>
          <p:spPr>
            <a:xfrm>
              <a:off x="1235938" y="1974099"/>
              <a:ext cx="42927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Erőforrás igények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9" name="Google Shape;89;p15"/>
            <p:cNvSpPr/>
            <p:nvPr/>
          </p:nvSpPr>
          <p:spPr>
            <a:xfrm flipH="1">
              <a:off x="1082990" y="2306624"/>
              <a:ext cx="4383900" cy="143400"/>
            </a:xfrm>
            <a:prstGeom prst="parallelogram">
              <a:avLst>
                <a:gd fmla="val 96952" name="adj"/>
              </a:avLst>
            </a:prstGeom>
            <a:solidFill>
              <a:srgbClr val="0D5D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90" name="Google Shape;90;p15"/>
            <p:cNvSpPr/>
            <p:nvPr/>
          </p:nvSpPr>
          <p:spPr>
            <a:xfrm>
              <a:off x="1083104" y="2460449"/>
              <a:ext cx="4383900" cy="143400"/>
            </a:xfrm>
            <a:prstGeom prst="parallelogram">
              <a:avLst>
                <a:gd fmla="val 96952" name="adj"/>
              </a:avLst>
            </a:prstGeom>
            <a:solidFill>
              <a:srgbClr val="0944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1" name="Google Shape;91;p15"/>
          <p:cNvGrpSpPr/>
          <p:nvPr/>
        </p:nvGrpSpPr>
        <p:grpSpPr>
          <a:xfrm>
            <a:off x="3174992" y="1968973"/>
            <a:ext cx="2546841" cy="629749"/>
            <a:chOff x="1083025" y="1974100"/>
            <a:chExt cx="1834900" cy="629749"/>
          </a:xfrm>
        </p:grpSpPr>
        <p:sp>
          <p:nvSpPr>
            <p:cNvPr id="92" name="Google Shape;92;p15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Becslés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3" name="Google Shape;93;p15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0D5D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94" name="Google Shape;94;p15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0944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5" name="Google Shape;95;p15"/>
          <p:cNvGrpSpPr/>
          <p:nvPr/>
        </p:nvGrpSpPr>
        <p:grpSpPr>
          <a:xfrm>
            <a:off x="5721998" y="2360398"/>
            <a:ext cx="1777284" cy="629749"/>
            <a:chOff x="1083025" y="1974100"/>
            <a:chExt cx="1834900" cy="629749"/>
          </a:xfrm>
        </p:grpSpPr>
        <p:sp>
          <p:nvSpPr>
            <p:cNvPr id="96" name="Google Shape;96;p15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Monitorozás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7" name="Google Shape;97;p15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0D5D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98" name="Google Shape;98;p15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0944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9" name="Google Shape;99;p15"/>
          <p:cNvGrpSpPr/>
          <p:nvPr/>
        </p:nvGrpSpPr>
        <p:grpSpPr>
          <a:xfrm>
            <a:off x="7499223" y="2683498"/>
            <a:ext cx="1282412" cy="629749"/>
            <a:chOff x="1083025" y="1974100"/>
            <a:chExt cx="1834900" cy="629749"/>
          </a:xfrm>
        </p:grpSpPr>
        <p:sp>
          <p:nvSpPr>
            <p:cNvPr id="100" name="Google Shape;100;p15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Összefoglalás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1" name="Google Shape;101;p15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0D5D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102" name="Google Shape;102;p15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0944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103" name="Google Shape;10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0475" y="3726374"/>
            <a:ext cx="1889025" cy="987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47975" y="4015425"/>
            <a:ext cx="1664450" cy="52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/>
          <p:nvPr>
            <p:ph type="title"/>
          </p:nvPr>
        </p:nvSpPr>
        <p:spPr>
          <a:xfrm>
            <a:off x="370483" y="438625"/>
            <a:ext cx="846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Erőforrás igények</a:t>
            </a:r>
            <a:endParaRPr/>
          </a:p>
        </p:txBody>
      </p:sp>
      <p:sp>
        <p:nvSpPr>
          <p:cNvPr id="110" name="Google Shape;110;p16"/>
          <p:cNvSpPr txBox="1"/>
          <p:nvPr>
            <p:ph idx="2" type="subTitle"/>
          </p:nvPr>
        </p:nvSpPr>
        <p:spPr>
          <a:xfrm>
            <a:off x="370483" y="941525"/>
            <a:ext cx="8460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111" name="Google Shape;111;p16"/>
          <p:cNvSpPr txBox="1"/>
          <p:nvPr/>
        </p:nvSpPr>
        <p:spPr>
          <a:xfrm>
            <a:off x="320938" y="1310350"/>
            <a:ext cx="4755000" cy="2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Muli"/>
              <a:buChar char="●"/>
            </a:pPr>
            <a:r>
              <a:rPr lang="hu" sz="1200">
                <a:solidFill>
                  <a:srgbClr val="595959"/>
                </a:solidFill>
                <a:latin typeface="Muli"/>
                <a:ea typeface="Muli"/>
                <a:cs typeface="Muli"/>
                <a:sym typeface="Muli"/>
              </a:rPr>
              <a:t>Számítási igény</a:t>
            </a:r>
            <a:endParaRPr sz="1200">
              <a:solidFill>
                <a:srgbClr val="595959"/>
              </a:solidFill>
              <a:latin typeface="Muli"/>
              <a:ea typeface="Muli"/>
              <a:cs typeface="Muli"/>
              <a:sym typeface="Muli"/>
            </a:endParaRPr>
          </a:p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Muli"/>
              <a:buChar char="●"/>
            </a:pPr>
            <a:r>
              <a:rPr lang="hu" sz="1200">
                <a:solidFill>
                  <a:srgbClr val="595959"/>
                </a:solidFill>
                <a:latin typeface="Muli"/>
                <a:ea typeface="Muli"/>
                <a:cs typeface="Muli"/>
                <a:sym typeface="Muli"/>
              </a:rPr>
              <a:t>Memóriaigény</a:t>
            </a:r>
            <a:endParaRPr sz="1200">
              <a:solidFill>
                <a:srgbClr val="595959"/>
              </a:solidFill>
              <a:latin typeface="Muli"/>
              <a:ea typeface="Muli"/>
              <a:cs typeface="Muli"/>
              <a:sym typeface="Muli"/>
            </a:endParaRPr>
          </a:p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Muli"/>
              <a:buChar char="●"/>
            </a:pPr>
            <a:r>
              <a:rPr lang="hu" sz="1200">
                <a:solidFill>
                  <a:srgbClr val="595959"/>
                </a:solidFill>
                <a:latin typeface="Muli"/>
                <a:ea typeface="Muli"/>
                <a:cs typeface="Muli"/>
                <a:sym typeface="Muli"/>
              </a:rPr>
              <a:t>Tárhely igény</a:t>
            </a:r>
            <a:endParaRPr sz="1200">
              <a:solidFill>
                <a:srgbClr val="595959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112" name="Google Shape;112;p16"/>
          <p:cNvSpPr txBox="1"/>
          <p:nvPr/>
        </p:nvSpPr>
        <p:spPr>
          <a:xfrm>
            <a:off x="1042425" y="4760975"/>
            <a:ext cx="368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6"/>
          <p:cNvSpPr txBox="1"/>
          <p:nvPr>
            <p:ph idx="12" type="sldNum"/>
          </p:nvPr>
        </p:nvSpPr>
        <p:spPr>
          <a:xfrm>
            <a:off x="0" y="4802699"/>
            <a:ext cx="548700" cy="3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  <p:grpSp>
        <p:nvGrpSpPr>
          <p:cNvPr id="114" name="Google Shape;114;p16"/>
          <p:cNvGrpSpPr/>
          <p:nvPr/>
        </p:nvGrpSpPr>
        <p:grpSpPr>
          <a:xfrm>
            <a:off x="-5" y="4148051"/>
            <a:ext cx="1031030" cy="629749"/>
            <a:chOff x="1083025" y="1974100"/>
            <a:chExt cx="1834900" cy="629749"/>
          </a:xfrm>
        </p:grpSpPr>
        <p:sp>
          <p:nvSpPr>
            <p:cNvPr id="115" name="Google Shape;115;p16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Áttekintés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6" name="Google Shape;116;p16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117" name="Google Shape;117;p16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666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8" name="Google Shape;118;p16"/>
          <p:cNvGrpSpPr/>
          <p:nvPr/>
        </p:nvGrpSpPr>
        <p:grpSpPr>
          <a:xfrm>
            <a:off x="4098122" y="4153598"/>
            <a:ext cx="1937654" cy="629749"/>
            <a:chOff x="1083025" y="1974100"/>
            <a:chExt cx="1834900" cy="629749"/>
          </a:xfrm>
        </p:grpSpPr>
        <p:sp>
          <p:nvSpPr>
            <p:cNvPr id="119" name="Google Shape;119;p16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Becslés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0" name="Google Shape;120;p16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121" name="Google Shape;121;p16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666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2" name="Google Shape;122;p16"/>
          <p:cNvGrpSpPr/>
          <p:nvPr/>
        </p:nvGrpSpPr>
        <p:grpSpPr>
          <a:xfrm>
            <a:off x="6099298" y="4153598"/>
            <a:ext cx="1783156" cy="629749"/>
            <a:chOff x="1083025" y="1974100"/>
            <a:chExt cx="1834900" cy="629749"/>
          </a:xfrm>
        </p:grpSpPr>
        <p:sp>
          <p:nvSpPr>
            <p:cNvPr id="123" name="Google Shape;123;p16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Monitorozás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4" name="Google Shape;124;p16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125" name="Google Shape;125;p16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666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6" name="Google Shape;126;p16"/>
          <p:cNvGrpSpPr/>
          <p:nvPr/>
        </p:nvGrpSpPr>
        <p:grpSpPr>
          <a:xfrm>
            <a:off x="1013763" y="4159151"/>
            <a:ext cx="3231131" cy="618650"/>
            <a:chOff x="1055472" y="1985199"/>
            <a:chExt cx="1949400" cy="618650"/>
          </a:xfrm>
        </p:grpSpPr>
        <p:sp>
          <p:nvSpPr>
            <p:cNvPr id="127" name="Google Shape;127;p16"/>
            <p:cNvSpPr txBox="1"/>
            <p:nvPr/>
          </p:nvSpPr>
          <p:spPr>
            <a:xfrm>
              <a:off x="1055472" y="1985199"/>
              <a:ext cx="19494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Erőforrás igények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8" name="Google Shape;128;p16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0D5D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129" name="Google Shape;129;p16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0944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0" name="Google Shape;130;p16"/>
          <p:cNvGrpSpPr/>
          <p:nvPr/>
        </p:nvGrpSpPr>
        <p:grpSpPr>
          <a:xfrm>
            <a:off x="7913737" y="4148048"/>
            <a:ext cx="1227365" cy="629749"/>
            <a:chOff x="1083025" y="1974100"/>
            <a:chExt cx="1834900" cy="629749"/>
          </a:xfrm>
        </p:grpSpPr>
        <p:sp>
          <p:nvSpPr>
            <p:cNvPr id="131" name="Google Shape;131;p16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Összefoglalás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2" name="Google Shape;132;p16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133" name="Google Shape;133;p16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666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134" name="Google Shape;134;p16"/>
          <p:cNvPicPr preferRelativeResize="0"/>
          <p:nvPr/>
        </p:nvPicPr>
        <p:blipFill rotWithShape="1">
          <a:blip r:embed="rId3">
            <a:alphaModFix/>
          </a:blip>
          <a:srcRect b="12418" l="82426" r="0" t="0"/>
          <a:stretch/>
        </p:blipFill>
        <p:spPr>
          <a:xfrm>
            <a:off x="7913725" y="1392648"/>
            <a:ext cx="969526" cy="2221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31975" y="1368163"/>
            <a:ext cx="4354299" cy="2434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7"/>
          <p:cNvSpPr txBox="1"/>
          <p:nvPr>
            <p:ph type="title"/>
          </p:nvPr>
        </p:nvSpPr>
        <p:spPr>
          <a:xfrm>
            <a:off x="342008" y="460275"/>
            <a:ext cx="846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Becslés - bemeneti adatok</a:t>
            </a:r>
            <a:endParaRPr/>
          </a:p>
        </p:txBody>
      </p:sp>
      <p:sp>
        <p:nvSpPr>
          <p:cNvPr id="141" name="Google Shape;141;p17"/>
          <p:cNvSpPr txBox="1"/>
          <p:nvPr>
            <p:ph idx="2" type="subTitle"/>
          </p:nvPr>
        </p:nvSpPr>
        <p:spPr>
          <a:xfrm>
            <a:off x="370483" y="941525"/>
            <a:ext cx="8460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142" name="Google Shape;142;p17"/>
          <p:cNvSpPr txBox="1"/>
          <p:nvPr/>
        </p:nvSpPr>
        <p:spPr>
          <a:xfrm>
            <a:off x="1042425" y="4760975"/>
            <a:ext cx="368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7"/>
          <p:cNvSpPr txBox="1"/>
          <p:nvPr>
            <p:ph idx="12" type="sldNum"/>
          </p:nvPr>
        </p:nvSpPr>
        <p:spPr>
          <a:xfrm>
            <a:off x="0" y="4802699"/>
            <a:ext cx="548700" cy="3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  <p:grpSp>
        <p:nvGrpSpPr>
          <p:cNvPr id="144" name="Google Shape;144;p17"/>
          <p:cNvGrpSpPr/>
          <p:nvPr/>
        </p:nvGrpSpPr>
        <p:grpSpPr>
          <a:xfrm>
            <a:off x="-5" y="4148051"/>
            <a:ext cx="1031030" cy="629749"/>
            <a:chOff x="1083025" y="1974100"/>
            <a:chExt cx="1834900" cy="629749"/>
          </a:xfrm>
        </p:grpSpPr>
        <p:sp>
          <p:nvSpPr>
            <p:cNvPr id="145" name="Google Shape;145;p17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Áttekintés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6" name="Google Shape;146;p17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147" name="Google Shape;147;p17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666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8" name="Google Shape;148;p17"/>
          <p:cNvGrpSpPr/>
          <p:nvPr/>
        </p:nvGrpSpPr>
        <p:grpSpPr>
          <a:xfrm>
            <a:off x="4098122" y="4153598"/>
            <a:ext cx="1937654" cy="629749"/>
            <a:chOff x="1083025" y="1974100"/>
            <a:chExt cx="1834900" cy="629749"/>
          </a:xfrm>
        </p:grpSpPr>
        <p:sp>
          <p:nvSpPr>
            <p:cNvPr id="149" name="Google Shape;149;p17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Becslés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50" name="Google Shape;150;p17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0D5D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151" name="Google Shape;151;p17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0944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2" name="Google Shape;152;p17"/>
          <p:cNvGrpSpPr/>
          <p:nvPr/>
        </p:nvGrpSpPr>
        <p:grpSpPr>
          <a:xfrm>
            <a:off x="6099298" y="4153598"/>
            <a:ext cx="1783156" cy="629749"/>
            <a:chOff x="1083025" y="1974100"/>
            <a:chExt cx="1834900" cy="629749"/>
          </a:xfrm>
        </p:grpSpPr>
        <p:sp>
          <p:nvSpPr>
            <p:cNvPr id="153" name="Google Shape;153;p17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Monitorozás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54" name="Google Shape;154;p17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155" name="Google Shape;155;p17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666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6" name="Google Shape;156;p17"/>
          <p:cNvGrpSpPr/>
          <p:nvPr/>
        </p:nvGrpSpPr>
        <p:grpSpPr>
          <a:xfrm>
            <a:off x="1013763" y="4159151"/>
            <a:ext cx="3231131" cy="618650"/>
            <a:chOff x="1055472" y="1985199"/>
            <a:chExt cx="1949400" cy="618650"/>
          </a:xfrm>
        </p:grpSpPr>
        <p:sp>
          <p:nvSpPr>
            <p:cNvPr id="157" name="Google Shape;157;p17"/>
            <p:cNvSpPr txBox="1"/>
            <p:nvPr/>
          </p:nvSpPr>
          <p:spPr>
            <a:xfrm>
              <a:off x="1055472" y="1985199"/>
              <a:ext cx="19494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Erőforrás igények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58" name="Google Shape;158;p17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159" name="Google Shape;159;p17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666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0" name="Google Shape;160;p17"/>
          <p:cNvGrpSpPr/>
          <p:nvPr/>
        </p:nvGrpSpPr>
        <p:grpSpPr>
          <a:xfrm>
            <a:off x="7913737" y="4148048"/>
            <a:ext cx="1227365" cy="629749"/>
            <a:chOff x="1083025" y="1974100"/>
            <a:chExt cx="1834900" cy="629749"/>
          </a:xfrm>
        </p:grpSpPr>
        <p:sp>
          <p:nvSpPr>
            <p:cNvPr id="161" name="Google Shape;161;p17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Összefoglalás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62" name="Google Shape;162;p17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163" name="Google Shape;163;p17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666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4" name="Google Shape;164;p17"/>
          <p:cNvSpPr/>
          <p:nvPr/>
        </p:nvSpPr>
        <p:spPr>
          <a:xfrm rot="5400000">
            <a:off x="7156863" y="2478938"/>
            <a:ext cx="2741100" cy="525300"/>
          </a:xfrm>
          <a:prstGeom prst="roundRect">
            <a:avLst>
              <a:gd fmla="val 16667" name="adj"/>
            </a:avLst>
          </a:prstGeom>
          <a:solidFill>
            <a:srgbClr val="274E1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Bemeneti adatok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5" name="Google Shape;165;p17"/>
          <p:cNvSpPr/>
          <p:nvPr/>
        </p:nvSpPr>
        <p:spPr>
          <a:xfrm>
            <a:off x="4338900" y="1527349"/>
            <a:ext cx="2020500" cy="525300"/>
          </a:xfrm>
          <a:prstGeom prst="roundRect">
            <a:avLst>
              <a:gd fmla="val 16667" name="adj"/>
            </a:avLst>
          </a:prstGeom>
          <a:solidFill>
            <a:srgbClr val="38761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Feladat</a:t>
            </a:r>
            <a:r>
              <a:rPr lang="hu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jellemzők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6" name="Google Shape;166;p17"/>
          <p:cNvSpPr/>
          <p:nvPr/>
        </p:nvSpPr>
        <p:spPr>
          <a:xfrm>
            <a:off x="4338900" y="3406811"/>
            <a:ext cx="2020500" cy="525300"/>
          </a:xfrm>
          <a:prstGeom prst="roundRect">
            <a:avLst>
              <a:gd fmla="val 16667" name="adj"/>
            </a:avLst>
          </a:prstGeom>
          <a:solidFill>
            <a:srgbClr val="38761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Hardver profil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7" name="Google Shape;167;p17"/>
          <p:cNvSpPr/>
          <p:nvPr/>
        </p:nvSpPr>
        <p:spPr>
          <a:xfrm>
            <a:off x="744475" y="1258913"/>
            <a:ext cx="2020500" cy="5253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Input fájlok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(pyFoam feldolgozás)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8" name="Google Shape;168;p17"/>
          <p:cNvSpPr/>
          <p:nvPr/>
        </p:nvSpPr>
        <p:spPr>
          <a:xfrm>
            <a:off x="744475" y="1860413"/>
            <a:ext cx="2020500" cy="5253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Előző futatások 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statisztikai adatai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9" name="Google Shape;169;p17"/>
          <p:cNvSpPr/>
          <p:nvPr/>
        </p:nvSpPr>
        <p:spPr>
          <a:xfrm>
            <a:off x="744350" y="3048038"/>
            <a:ext cx="2020500" cy="5253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HPC-t leíró adatok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0" name="Google Shape;170;p17"/>
          <p:cNvSpPr/>
          <p:nvPr/>
        </p:nvSpPr>
        <p:spPr>
          <a:xfrm>
            <a:off x="744350" y="3663050"/>
            <a:ext cx="2020500" cy="5253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Előző futatások 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statisztikai adatai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71" name="Google Shape;171;p17"/>
          <p:cNvCxnSpPr>
            <a:stCxn id="165" idx="3"/>
            <a:endCxn id="164" idx="2"/>
          </p:cNvCxnSpPr>
          <p:nvPr/>
        </p:nvCxnSpPr>
        <p:spPr>
          <a:xfrm>
            <a:off x="6359400" y="1789999"/>
            <a:ext cx="1905300" cy="951600"/>
          </a:xfrm>
          <a:prstGeom prst="bentConnector3">
            <a:avLst>
              <a:gd fmla="val 50002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2" name="Google Shape;172;p17"/>
          <p:cNvCxnSpPr>
            <a:stCxn id="166" idx="3"/>
            <a:endCxn id="164" idx="2"/>
          </p:cNvCxnSpPr>
          <p:nvPr/>
        </p:nvCxnSpPr>
        <p:spPr>
          <a:xfrm flipH="1" rot="10800000">
            <a:off x="6359400" y="2741561"/>
            <a:ext cx="1905300" cy="927900"/>
          </a:xfrm>
          <a:prstGeom prst="bentConnector3">
            <a:avLst>
              <a:gd fmla="val 50002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3" name="Google Shape;173;p17"/>
          <p:cNvCxnSpPr>
            <a:stCxn id="167" idx="3"/>
            <a:endCxn id="165" idx="1"/>
          </p:cNvCxnSpPr>
          <p:nvPr/>
        </p:nvCxnSpPr>
        <p:spPr>
          <a:xfrm>
            <a:off x="2764975" y="1521563"/>
            <a:ext cx="1573800" cy="268500"/>
          </a:xfrm>
          <a:prstGeom prst="bentConnector3">
            <a:avLst>
              <a:gd fmla="val 50004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4" name="Google Shape;174;p17"/>
          <p:cNvCxnSpPr>
            <a:stCxn id="168" idx="3"/>
            <a:endCxn id="165" idx="1"/>
          </p:cNvCxnSpPr>
          <p:nvPr/>
        </p:nvCxnSpPr>
        <p:spPr>
          <a:xfrm flipH="1" rot="10800000">
            <a:off x="2764975" y="1790063"/>
            <a:ext cx="1573800" cy="333000"/>
          </a:xfrm>
          <a:prstGeom prst="bentConnector3">
            <a:avLst>
              <a:gd fmla="val 50004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5" name="Google Shape;175;p17"/>
          <p:cNvCxnSpPr>
            <a:stCxn id="169" idx="3"/>
            <a:endCxn id="166" idx="1"/>
          </p:cNvCxnSpPr>
          <p:nvPr/>
        </p:nvCxnSpPr>
        <p:spPr>
          <a:xfrm>
            <a:off x="2764850" y="3310688"/>
            <a:ext cx="1574100" cy="358800"/>
          </a:xfrm>
          <a:prstGeom prst="bentConnector3">
            <a:avLst>
              <a:gd fmla="val 49998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6" name="Google Shape;176;p17"/>
          <p:cNvCxnSpPr>
            <a:stCxn id="170" idx="3"/>
            <a:endCxn id="166" idx="1"/>
          </p:cNvCxnSpPr>
          <p:nvPr/>
        </p:nvCxnSpPr>
        <p:spPr>
          <a:xfrm flipH="1" rot="10800000">
            <a:off x="2764850" y="3669500"/>
            <a:ext cx="1574100" cy="256200"/>
          </a:xfrm>
          <a:prstGeom prst="bentConnector3">
            <a:avLst>
              <a:gd fmla="val 49998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7" name="Google Shape;177;p17"/>
          <p:cNvSpPr/>
          <p:nvPr/>
        </p:nvSpPr>
        <p:spPr>
          <a:xfrm>
            <a:off x="4338825" y="2467074"/>
            <a:ext cx="2020500" cy="525300"/>
          </a:xfrm>
          <a:prstGeom prst="roundRect">
            <a:avLst>
              <a:gd fmla="val 16667" name="adj"/>
            </a:avLst>
          </a:prstGeom>
          <a:solidFill>
            <a:srgbClr val="38761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Solver </a:t>
            </a:r>
            <a:r>
              <a:rPr lang="hu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beállítások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8" name="Google Shape;178;p17"/>
          <p:cNvSpPr/>
          <p:nvPr/>
        </p:nvSpPr>
        <p:spPr>
          <a:xfrm>
            <a:off x="744350" y="2454238"/>
            <a:ext cx="2020500" cy="5253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OpenSolve solver beállítások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79" name="Google Shape;179;p17"/>
          <p:cNvCxnSpPr>
            <a:stCxn id="178" idx="3"/>
            <a:endCxn id="177" idx="1"/>
          </p:cNvCxnSpPr>
          <p:nvPr/>
        </p:nvCxnSpPr>
        <p:spPr>
          <a:xfrm>
            <a:off x="2764850" y="2716888"/>
            <a:ext cx="1574100" cy="12900"/>
          </a:xfrm>
          <a:prstGeom prst="bentConnector3">
            <a:avLst>
              <a:gd fmla="val 99538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0" name="Google Shape;180;p17"/>
          <p:cNvCxnSpPr>
            <a:stCxn id="177" idx="3"/>
            <a:endCxn id="164" idx="2"/>
          </p:cNvCxnSpPr>
          <p:nvPr/>
        </p:nvCxnSpPr>
        <p:spPr>
          <a:xfrm>
            <a:off x="6359325" y="2729724"/>
            <a:ext cx="1905300" cy="12000"/>
          </a:xfrm>
          <a:prstGeom prst="bentConnector3">
            <a:avLst>
              <a:gd fmla="val 50004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8"/>
          <p:cNvSpPr txBox="1"/>
          <p:nvPr>
            <p:ph type="title"/>
          </p:nvPr>
        </p:nvSpPr>
        <p:spPr>
          <a:xfrm>
            <a:off x="342008" y="460275"/>
            <a:ext cx="846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Becslés</a:t>
            </a:r>
            <a:endParaRPr/>
          </a:p>
        </p:txBody>
      </p:sp>
      <p:sp>
        <p:nvSpPr>
          <p:cNvPr id="186" name="Google Shape;186;p18"/>
          <p:cNvSpPr txBox="1"/>
          <p:nvPr>
            <p:ph idx="2" type="subTitle"/>
          </p:nvPr>
        </p:nvSpPr>
        <p:spPr>
          <a:xfrm>
            <a:off x="370483" y="941525"/>
            <a:ext cx="8460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187" name="Google Shape;187;p18"/>
          <p:cNvSpPr txBox="1"/>
          <p:nvPr/>
        </p:nvSpPr>
        <p:spPr>
          <a:xfrm>
            <a:off x="1042425" y="4760975"/>
            <a:ext cx="368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8"/>
          <p:cNvSpPr txBox="1"/>
          <p:nvPr>
            <p:ph idx="12" type="sldNum"/>
          </p:nvPr>
        </p:nvSpPr>
        <p:spPr>
          <a:xfrm>
            <a:off x="0" y="4802699"/>
            <a:ext cx="548700" cy="3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  <p:grpSp>
        <p:nvGrpSpPr>
          <p:cNvPr id="189" name="Google Shape;189;p18"/>
          <p:cNvGrpSpPr/>
          <p:nvPr/>
        </p:nvGrpSpPr>
        <p:grpSpPr>
          <a:xfrm>
            <a:off x="-5" y="4148051"/>
            <a:ext cx="1031030" cy="629749"/>
            <a:chOff x="1083025" y="1974100"/>
            <a:chExt cx="1834900" cy="629749"/>
          </a:xfrm>
        </p:grpSpPr>
        <p:sp>
          <p:nvSpPr>
            <p:cNvPr id="190" name="Google Shape;190;p18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Áttekintés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91" name="Google Shape;191;p18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192" name="Google Shape;192;p18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666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3" name="Google Shape;193;p18"/>
          <p:cNvGrpSpPr/>
          <p:nvPr/>
        </p:nvGrpSpPr>
        <p:grpSpPr>
          <a:xfrm>
            <a:off x="4098122" y="4153598"/>
            <a:ext cx="1937654" cy="629749"/>
            <a:chOff x="1083025" y="1974100"/>
            <a:chExt cx="1834900" cy="629749"/>
          </a:xfrm>
        </p:grpSpPr>
        <p:sp>
          <p:nvSpPr>
            <p:cNvPr id="194" name="Google Shape;194;p18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Becslés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95" name="Google Shape;195;p18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0D5D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196" name="Google Shape;196;p18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0944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7" name="Google Shape;197;p18"/>
          <p:cNvGrpSpPr/>
          <p:nvPr/>
        </p:nvGrpSpPr>
        <p:grpSpPr>
          <a:xfrm>
            <a:off x="6099298" y="4153598"/>
            <a:ext cx="1783156" cy="629749"/>
            <a:chOff x="1083025" y="1974100"/>
            <a:chExt cx="1834900" cy="629749"/>
          </a:xfrm>
        </p:grpSpPr>
        <p:sp>
          <p:nvSpPr>
            <p:cNvPr id="198" name="Google Shape;198;p18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Monitorozás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99" name="Google Shape;199;p18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200" name="Google Shape;200;p18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666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1" name="Google Shape;201;p18"/>
          <p:cNvGrpSpPr/>
          <p:nvPr/>
        </p:nvGrpSpPr>
        <p:grpSpPr>
          <a:xfrm>
            <a:off x="1013763" y="4159151"/>
            <a:ext cx="3231131" cy="618650"/>
            <a:chOff x="1055472" y="1985199"/>
            <a:chExt cx="1949400" cy="618650"/>
          </a:xfrm>
        </p:grpSpPr>
        <p:sp>
          <p:nvSpPr>
            <p:cNvPr id="202" name="Google Shape;202;p18"/>
            <p:cNvSpPr txBox="1"/>
            <p:nvPr/>
          </p:nvSpPr>
          <p:spPr>
            <a:xfrm>
              <a:off x="1055472" y="1985199"/>
              <a:ext cx="19494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Erőforrás igények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03" name="Google Shape;203;p18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204" name="Google Shape;204;p18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666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5" name="Google Shape;205;p18"/>
          <p:cNvGrpSpPr/>
          <p:nvPr/>
        </p:nvGrpSpPr>
        <p:grpSpPr>
          <a:xfrm>
            <a:off x="7913737" y="4148048"/>
            <a:ext cx="1227365" cy="629749"/>
            <a:chOff x="1083025" y="1974100"/>
            <a:chExt cx="1834900" cy="629749"/>
          </a:xfrm>
        </p:grpSpPr>
        <p:sp>
          <p:nvSpPr>
            <p:cNvPr id="206" name="Google Shape;206;p18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Összefoglalás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07" name="Google Shape;207;p18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208" name="Google Shape;208;p18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666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9" name="Google Shape;209;p18"/>
          <p:cNvGrpSpPr/>
          <p:nvPr/>
        </p:nvGrpSpPr>
        <p:grpSpPr>
          <a:xfrm>
            <a:off x="109036" y="1322563"/>
            <a:ext cx="2726286" cy="2547000"/>
            <a:chOff x="1293736" y="1258050"/>
            <a:chExt cx="2726286" cy="2547000"/>
          </a:xfrm>
        </p:grpSpPr>
        <p:sp>
          <p:nvSpPr>
            <p:cNvPr id="210" name="Google Shape;210;p18"/>
            <p:cNvSpPr/>
            <p:nvPr/>
          </p:nvSpPr>
          <p:spPr>
            <a:xfrm rot="2700000">
              <a:off x="2286374" y="1011412"/>
              <a:ext cx="561726" cy="3040276"/>
            </a:xfrm>
            <a:prstGeom prst="roundRect">
              <a:avLst>
                <a:gd fmla="val 50000" name="adj"/>
              </a:avLst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18"/>
            <p:cNvSpPr/>
            <p:nvPr/>
          </p:nvSpPr>
          <p:spPr>
            <a:xfrm>
              <a:off x="1510752" y="3205393"/>
              <a:ext cx="374100" cy="3741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228600" rotWithShape="0" algn="tl" dir="5400000" dist="50800">
                <a:srgbClr val="000000">
                  <a:alpha val="549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200">
                  <a:solidFill>
                    <a:srgbClr val="0944A1"/>
                  </a:solidFill>
                  <a:latin typeface="Roboto"/>
                  <a:ea typeface="Roboto"/>
                  <a:cs typeface="Roboto"/>
                  <a:sym typeface="Roboto"/>
                </a:rPr>
                <a:t>1</a:t>
              </a:r>
              <a:endParaRPr b="1" sz="1200">
                <a:solidFill>
                  <a:srgbClr val="0944A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2" name="Google Shape;212;p18"/>
            <p:cNvSpPr txBox="1"/>
            <p:nvPr/>
          </p:nvSpPr>
          <p:spPr>
            <a:xfrm rot="-2700000">
              <a:off x="1501398" y="2241353"/>
              <a:ext cx="2332604" cy="3932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Bemeneti adatok beolvasása</a:t>
              </a:r>
              <a:endParaRPr b="1"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3" name="Google Shape;213;p18"/>
            <p:cNvSpPr txBox="1"/>
            <p:nvPr/>
          </p:nvSpPr>
          <p:spPr>
            <a:xfrm rot="-2700000">
              <a:off x="1959709" y="2550697"/>
              <a:ext cx="2203628" cy="5074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hu" sz="800">
                  <a:latin typeface="Roboto"/>
                  <a:ea typeface="Roboto"/>
                  <a:cs typeface="Roboto"/>
                  <a:sym typeface="Roboto"/>
                </a:rPr>
                <a:t>A feladat, solver és HPC hardver profil beolvasása és ellenőrzése</a:t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14" name="Google Shape;214;p18"/>
          <p:cNvGrpSpPr/>
          <p:nvPr/>
        </p:nvGrpSpPr>
        <p:grpSpPr>
          <a:xfrm>
            <a:off x="1470933" y="1411325"/>
            <a:ext cx="2726286" cy="2547000"/>
            <a:chOff x="3203958" y="1258050"/>
            <a:chExt cx="2726286" cy="2547000"/>
          </a:xfrm>
        </p:grpSpPr>
        <p:sp>
          <p:nvSpPr>
            <p:cNvPr id="215" name="Google Shape;215;p18"/>
            <p:cNvSpPr/>
            <p:nvPr/>
          </p:nvSpPr>
          <p:spPr>
            <a:xfrm rot="2700000">
              <a:off x="4196595" y="1011412"/>
              <a:ext cx="561726" cy="3040276"/>
            </a:xfrm>
            <a:prstGeom prst="roundRect">
              <a:avLst>
                <a:gd fmla="val 50000" name="adj"/>
              </a:avLst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18"/>
            <p:cNvSpPr/>
            <p:nvPr/>
          </p:nvSpPr>
          <p:spPr>
            <a:xfrm>
              <a:off x="3420974" y="3205393"/>
              <a:ext cx="374100" cy="374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228600" rotWithShape="0" algn="tl" dir="5400000" dist="50800">
                <a:srgbClr val="000000">
                  <a:alpha val="549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200">
                  <a:solidFill>
                    <a:srgbClr val="0D5DDF"/>
                  </a:solidFill>
                  <a:latin typeface="Roboto"/>
                  <a:ea typeface="Roboto"/>
                  <a:cs typeface="Roboto"/>
                  <a:sym typeface="Roboto"/>
                </a:rPr>
                <a:t>2</a:t>
              </a:r>
              <a:endParaRPr b="1" sz="1200">
                <a:solidFill>
                  <a:srgbClr val="0D5DD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7" name="Google Shape;217;p18"/>
            <p:cNvSpPr txBox="1"/>
            <p:nvPr/>
          </p:nvSpPr>
          <p:spPr>
            <a:xfrm rot="-2700000">
              <a:off x="3410687" y="2240903"/>
              <a:ext cx="2333877" cy="393293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Bemeneti adatok feldolgozása</a:t>
              </a:r>
              <a:endParaRPr b="1"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8" name="Google Shape;218;p18"/>
            <p:cNvSpPr txBox="1"/>
            <p:nvPr/>
          </p:nvSpPr>
          <p:spPr>
            <a:xfrm rot="-2700000">
              <a:off x="3869931" y="2550697"/>
              <a:ext cx="2203628" cy="50742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hu" sz="800">
                  <a:latin typeface="Roboto"/>
                  <a:ea typeface="Roboto"/>
                  <a:cs typeface="Roboto"/>
                  <a:sym typeface="Roboto"/>
                </a:rPr>
                <a:t>A bemeneti adatok elemzése AI bemeneti adatok kinyerése normalizálása.</a:t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19" name="Google Shape;219;p18"/>
          <p:cNvGrpSpPr/>
          <p:nvPr/>
        </p:nvGrpSpPr>
        <p:grpSpPr>
          <a:xfrm>
            <a:off x="4505402" y="1425375"/>
            <a:ext cx="2726286" cy="2547000"/>
            <a:chOff x="5123977" y="1258050"/>
            <a:chExt cx="2726286" cy="2547000"/>
          </a:xfrm>
        </p:grpSpPr>
        <p:sp>
          <p:nvSpPr>
            <p:cNvPr id="220" name="Google Shape;220;p18"/>
            <p:cNvSpPr/>
            <p:nvPr/>
          </p:nvSpPr>
          <p:spPr>
            <a:xfrm rot="2700000">
              <a:off x="6116614" y="1011412"/>
              <a:ext cx="561726" cy="3040276"/>
            </a:xfrm>
            <a:prstGeom prst="roundRect">
              <a:avLst>
                <a:gd fmla="val 50000" name="adj"/>
              </a:avLst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18"/>
            <p:cNvSpPr/>
            <p:nvPr/>
          </p:nvSpPr>
          <p:spPr>
            <a:xfrm>
              <a:off x="5340992" y="3205393"/>
              <a:ext cx="374100" cy="3741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228600" rotWithShape="0" algn="tl" dir="5400000" dist="50800">
                <a:srgbClr val="000000">
                  <a:alpha val="549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200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4</a:t>
              </a:r>
              <a:endParaRPr b="1" sz="1200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22" name="Google Shape;222;p18"/>
            <p:cNvSpPr txBox="1"/>
            <p:nvPr/>
          </p:nvSpPr>
          <p:spPr>
            <a:xfrm rot="-2700000">
              <a:off x="5323969" y="2238203"/>
              <a:ext cx="2341513" cy="3932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Monitorozás</a:t>
              </a:r>
              <a:endParaRPr b="1"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23" name="Google Shape;223;p18"/>
            <p:cNvSpPr txBox="1"/>
            <p:nvPr/>
          </p:nvSpPr>
          <p:spPr>
            <a:xfrm rot="-2700000">
              <a:off x="5789949" y="2550697"/>
              <a:ext cx="2203628" cy="5074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hu" sz="800">
                  <a:latin typeface="Roboto"/>
                  <a:ea typeface="Roboto"/>
                  <a:cs typeface="Roboto"/>
                  <a:sym typeface="Roboto"/>
                </a:rPr>
                <a:t>Futtatás során iterácionkénti  számítási idő, CPU, memória, IO  </a:t>
              </a:r>
              <a:r>
                <a:rPr lang="hu" sz="800">
                  <a:latin typeface="Roboto"/>
                  <a:ea typeface="Roboto"/>
                  <a:cs typeface="Roboto"/>
                  <a:sym typeface="Roboto"/>
                </a:rPr>
                <a:t>kihasználtság</a:t>
              </a:r>
              <a:r>
                <a:rPr lang="hu" sz="800">
                  <a:latin typeface="Roboto"/>
                  <a:ea typeface="Roboto"/>
                  <a:cs typeface="Roboto"/>
                  <a:sym typeface="Roboto"/>
                </a:rPr>
                <a:t> és teljes számítási idő.</a:t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24" name="Google Shape;224;p18"/>
          <p:cNvGrpSpPr/>
          <p:nvPr/>
        </p:nvGrpSpPr>
        <p:grpSpPr>
          <a:xfrm>
            <a:off x="2926127" y="1410450"/>
            <a:ext cx="2726286" cy="2547000"/>
            <a:chOff x="5123977" y="1258050"/>
            <a:chExt cx="2726286" cy="2547000"/>
          </a:xfrm>
        </p:grpSpPr>
        <p:sp>
          <p:nvSpPr>
            <p:cNvPr id="225" name="Google Shape;225;p18"/>
            <p:cNvSpPr/>
            <p:nvPr/>
          </p:nvSpPr>
          <p:spPr>
            <a:xfrm rot="2700000">
              <a:off x="6116614" y="1011412"/>
              <a:ext cx="561726" cy="3040276"/>
            </a:xfrm>
            <a:prstGeom prst="roundRect">
              <a:avLst>
                <a:gd fmla="val 50000" name="adj"/>
              </a:avLst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18"/>
            <p:cNvSpPr/>
            <p:nvPr/>
          </p:nvSpPr>
          <p:spPr>
            <a:xfrm>
              <a:off x="5340992" y="3205393"/>
              <a:ext cx="374100" cy="374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228600" rotWithShape="0" algn="tl" dir="5400000" dist="50800">
                <a:srgbClr val="000000">
                  <a:alpha val="549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200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3</a:t>
              </a:r>
              <a:endParaRPr b="1" sz="1200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27" name="Google Shape;227;p18"/>
            <p:cNvSpPr txBox="1"/>
            <p:nvPr/>
          </p:nvSpPr>
          <p:spPr>
            <a:xfrm rot="-2700000">
              <a:off x="5323969" y="2238203"/>
              <a:ext cx="2341513" cy="393293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Becslés AI-val</a:t>
              </a:r>
              <a:endParaRPr b="1"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28" name="Google Shape;228;p18"/>
            <p:cNvSpPr txBox="1"/>
            <p:nvPr/>
          </p:nvSpPr>
          <p:spPr>
            <a:xfrm rot="-2700000">
              <a:off x="5789949" y="2550697"/>
              <a:ext cx="2203628" cy="50742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hu" sz="800">
                  <a:latin typeface="Roboto"/>
                  <a:ea typeface="Roboto"/>
                  <a:cs typeface="Roboto"/>
                  <a:sym typeface="Roboto"/>
                </a:rPr>
                <a:t>A kiinduló hardver adatokkal számítási idő becslése, majd a optimális HPC </a:t>
              </a:r>
              <a:r>
                <a:rPr lang="hu" sz="800">
                  <a:latin typeface="Roboto"/>
                  <a:ea typeface="Roboto"/>
                  <a:cs typeface="Roboto"/>
                  <a:sym typeface="Roboto"/>
                </a:rPr>
                <a:t>beállítások</a:t>
              </a:r>
              <a:r>
                <a:rPr lang="hu" sz="800">
                  <a:latin typeface="Roboto"/>
                  <a:ea typeface="Roboto"/>
                  <a:cs typeface="Roboto"/>
                  <a:sym typeface="Roboto"/>
                </a:rPr>
                <a:t> keresése minimális futattási időre.</a:t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29" name="Google Shape;229;p18"/>
          <p:cNvGrpSpPr/>
          <p:nvPr/>
        </p:nvGrpSpPr>
        <p:grpSpPr>
          <a:xfrm>
            <a:off x="6263527" y="1341725"/>
            <a:ext cx="2726286" cy="2547000"/>
            <a:chOff x="5123977" y="1258050"/>
            <a:chExt cx="2726286" cy="2547000"/>
          </a:xfrm>
        </p:grpSpPr>
        <p:sp>
          <p:nvSpPr>
            <p:cNvPr id="230" name="Google Shape;230;p18"/>
            <p:cNvSpPr/>
            <p:nvPr/>
          </p:nvSpPr>
          <p:spPr>
            <a:xfrm rot="2700000">
              <a:off x="6116614" y="1011412"/>
              <a:ext cx="561726" cy="3040276"/>
            </a:xfrm>
            <a:prstGeom prst="roundRect">
              <a:avLst>
                <a:gd fmla="val 50000" name="adj"/>
              </a:avLst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18"/>
            <p:cNvSpPr/>
            <p:nvPr/>
          </p:nvSpPr>
          <p:spPr>
            <a:xfrm>
              <a:off x="5340992" y="3205393"/>
              <a:ext cx="374100" cy="374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228600" rotWithShape="0" algn="tl" dir="5400000" dist="50800">
                <a:srgbClr val="000000">
                  <a:alpha val="549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200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5</a:t>
              </a:r>
              <a:endParaRPr b="1" sz="1200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32" name="Google Shape;232;p18"/>
            <p:cNvSpPr txBox="1"/>
            <p:nvPr/>
          </p:nvSpPr>
          <p:spPr>
            <a:xfrm rot="-2700000">
              <a:off x="5323969" y="2238203"/>
              <a:ext cx="2341513" cy="393293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AI újratanítás</a:t>
              </a:r>
              <a:endParaRPr b="1"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33" name="Google Shape;233;p18"/>
            <p:cNvSpPr txBox="1"/>
            <p:nvPr/>
          </p:nvSpPr>
          <p:spPr>
            <a:xfrm rot="-2700000">
              <a:off x="5789949" y="2550697"/>
              <a:ext cx="2203628" cy="50742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hu" sz="800">
                  <a:latin typeface="Roboto"/>
                  <a:ea typeface="Roboto"/>
                  <a:cs typeface="Roboto"/>
                  <a:sym typeface="Roboto"/>
                </a:rPr>
                <a:t>Futtatási adatok alapján klaszterezés, és AI újra tanitás klaszterenként.</a:t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9"/>
          <p:cNvSpPr txBox="1"/>
          <p:nvPr>
            <p:ph type="title"/>
          </p:nvPr>
        </p:nvSpPr>
        <p:spPr>
          <a:xfrm>
            <a:off x="342008" y="460275"/>
            <a:ext cx="846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Monitorozás</a:t>
            </a:r>
            <a:endParaRPr/>
          </a:p>
        </p:txBody>
      </p:sp>
      <p:sp>
        <p:nvSpPr>
          <p:cNvPr id="239" name="Google Shape;239;p19"/>
          <p:cNvSpPr txBox="1"/>
          <p:nvPr>
            <p:ph idx="2" type="subTitle"/>
          </p:nvPr>
        </p:nvSpPr>
        <p:spPr>
          <a:xfrm>
            <a:off x="370483" y="941525"/>
            <a:ext cx="8460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240" name="Google Shape;240;p19"/>
          <p:cNvSpPr txBox="1"/>
          <p:nvPr/>
        </p:nvSpPr>
        <p:spPr>
          <a:xfrm>
            <a:off x="311700" y="1335125"/>
            <a:ext cx="3594600" cy="2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Muli"/>
              <a:buChar char="●"/>
            </a:pPr>
            <a:r>
              <a:rPr lang="hu" sz="1200">
                <a:solidFill>
                  <a:srgbClr val="595959"/>
                </a:solidFill>
                <a:latin typeface="Muli"/>
                <a:ea typeface="Muli"/>
                <a:cs typeface="Muli"/>
                <a:sym typeface="Muli"/>
              </a:rPr>
              <a:t>Egyedi monitorozás</a:t>
            </a:r>
            <a:endParaRPr sz="1200">
              <a:solidFill>
                <a:srgbClr val="595959"/>
              </a:solidFill>
              <a:latin typeface="Muli"/>
              <a:ea typeface="Muli"/>
              <a:cs typeface="Muli"/>
              <a:sym typeface="Muli"/>
            </a:endParaRPr>
          </a:p>
          <a:p>
            <a:pPr indent="-304800" lvl="1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Muli"/>
              <a:buChar char="○"/>
            </a:pPr>
            <a:r>
              <a:rPr lang="hu" sz="1200">
                <a:solidFill>
                  <a:srgbClr val="595959"/>
                </a:solidFill>
                <a:latin typeface="Muli"/>
                <a:ea typeface="Muli"/>
                <a:cs typeface="Muli"/>
                <a:sym typeface="Muli"/>
              </a:rPr>
              <a:t>OpenFoam log</a:t>
            </a:r>
            <a:endParaRPr sz="1200">
              <a:solidFill>
                <a:srgbClr val="595959"/>
              </a:solidFill>
              <a:latin typeface="Muli"/>
              <a:ea typeface="Muli"/>
              <a:cs typeface="Muli"/>
              <a:sym typeface="Muli"/>
            </a:endParaRPr>
          </a:p>
          <a:p>
            <a:pPr indent="-304800" lvl="1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Muli"/>
              <a:buChar char="○"/>
            </a:pPr>
            <a:r>
              <a:rPr lang="hu" sz="1200">
                <a:solidFill>
                  <a:srgbClr val="595959"/>
                </a:solidFill>
                <a:latin typeface="Muli"/>
                <a:ea typeface="Muli"/>
                <a:cs typeface="Muli"/>
                <a:sym typeface="Muli"/>
              </a:rPr>
              <a:t>HPC hardver (python psutil)</a:t>
            </a:r>
            <a:endParaRPr sz="1200">
              <a:solidFill>
                <a:srgbClr val="595959"/>
              </a:solidFill>
              <a:latin typeface="Muli"/>
              <a:ea typeface="Muli"/>
              <a:cs typeface="Muli"/>
              <a:sym typeface="Muli"/>
            </a:endParaRPr>
          </a:p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Muli"/>
              <a:buChar char="●"/>
            </a:pPr>
            <a:r>
              <a:rPr lang="hu" sz="1200">
                <a:solidFill>
                  <a:srgbClr val="595959"/>
                </a:solidFill>
                <a:latin typeface="Muli"/>
                <a:ea typeface="Muli"/>
                <a:cs typeface="Muli"/>
                <a:sym typeface="Muli"/>
              </a:rPr>
              <a:t>Anonimizált adatok mentése AI tanító adatbázis képzés</a:t>
            </a:r>
            <a:endParaRPr sz="1200">
              <a:solidFill>
                <a:srgbClr val="595959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200">
              <a:solidFill>
                <a:srgbClr val="595959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241" name="Google Shape;241;p19"/>
          <p:cNvSpPr txBox="1"/>
          <p:nvPr/>
        </p:nvSpPr>
        <p:spPr>
          <a:xfrm>
            <a:off x="1042425" y="4760975"/>
            <a:ext cx="368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9"/>
          <p:cNvSpPr txBox="1"/>
          <p:nvPr>
            <p:ph idx="12" type="sldNum"/>
          </p:nvPr>
        </p:nvSpPr>
        <p:spPr>
          <a:xfrm>
            <a:off x="0" y="4802699"/>
            <a:ext cx="548700" cy="3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  <p:grpSp>
        <p:nvGrpSpPr>
          <p:cNvPr id="243" name="Google Shape;243;p19"/>
          <p:cNvGrpSpPr/>
          <p:nvPr/>
        </p:nvGrpSpPr>
        <p:grpSpPr>
          <a:xfrm>
            <a:off x="-5" y="4148051"/>
            <a:ext cx="1031030" cy="629749"/>
            <a:chOff x="1083025" y="1974100"/>
            <a:chExt cx="1834900" cy="629749"/>
          </a:xfrm>
        </p:grpSpPr>
        <p:sp>
          <p:nvSpPr>
            <p:cNvPr id="244" name="Google Shape;244;p19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Áttekintés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45" name="Google Shape;245;p19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246" name="Google Shape;246;p19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666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47" name="Google Shape;247;p19"/>
          <p:cNvGrpSpPr/>
          <p:nvPr/>
        </p:nvGrpSpPr>
        <p:grpSpPr>
          <a:xfrm>
            <a:off x="4098122" y="4153598"/>
            <a:ext cx="1937654" cy="629749"/>
            <a:chOff x="1083025" y="1974100"/>
            <a:chExt cx="1834900" cy="629749"/>
          </a:xfrm>
        </p:grpSpPr>
        <p:sp>
          <p:nvSpPr>
            <p:cNvPr id="248" name="Google Shape;248;p19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Bemeneti adatok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49" name="Google Shape;249;p19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250" name="Google Shape;250;p19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666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51" name="Google Shape;251;p19"/>
          <p:cNvGrpSpPr/>
          <p:nvPr/>
        </p:nvGrpSpPr>
        <p:grpSpPr>
          <a:xfrm>
            <a:off x="6099298" y="4153598"/>
            <a:ext cx="1783156" cy="629749"/>
            <a:chOff x="1083025" y="1974100"/>
            <a:chExt cx="1834900" cy="629749"/>
          </a:xfrm>
        </p:grpSpPr>
        <p:sp>
          <p:nvSpPr>
            <p:cNvPr id="252" name="Google Shape;252;p19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Monitorozás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53" name="Google Shape;253;p19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0D5D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254" name="Google Shape;254;p19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0944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55" name="Google Shape;255;p19"/>
          <p:cNvGrpSpPr/>
          <p:nvPr/>
        </p:nvGrpSpPr>
        <p:grpSpPr>
          <a:xfrm>
            <a:off x="1013763" y="4159151"/>
            <a:ext cx="3231131" cy="618650"/>
            <a:chOff x="1055472" y="1985199"/>
            <a:chExt cx="1949400" cy="618650"/>
          </a:xfrm>
        </p:grpSpPr>
        <p:sp>
          <p:nvSpPr>
            <p:cNvPr id="256" name="Google Shape;256;p19"/>
            <p:cNvSpPr txBox="1"/>
            <p:nvPr/>
          </p:nvSpPr>
          <p:spPr>
            <a:xfrm>
              <a:off x="1055472" y="1985199"/>
              <a:ext cx="19494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Erőforrás igények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57" name="Google Shape;257;p19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258" name="Google Shape;258;p19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666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59" name="Google Shape;259;p19"/>
          <p:cNvGrpSpPr/>
          <p:nvPr/>
        </p:nvGrpSpPr>
        <p:grpSpPr>
          <a:xfrm>
            <a:off x="7913737" y="4148048"/>
            <a:ext cx="1227365" cy="629749"/>
            <a:chOff x="1083025" y="1974100"/>
            <a:chExt cx="1834900" cy="629749"/>
          </a:xfrm>
        </p:grpSpPr>
        <p:sp>
          <p:nvSpPr>
            <p:cNvPr id="260" name="Google Shape;260;p19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Összefoglalás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61" name="Google Shape;261;p19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262" name="Google Shape;262;p19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666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263" name="Google Shape;263;p19"/>
          <p:cNvPicPr preferRelativeResize="0"/>
          <p:nvPr/>
        </p:nvPicPr>
        <p:blipFill rotWithShape="1">
          <a:blip r:embed="rId3">
            <a:alphaModFix/>
          </a:blip>
          <a:srcRect b="0" l="0" r="0" t="15533"/>
          <a:stretch/>
        </p:blipFill>
        <p:spPr>
          <a:xfrm>
            <a:off x="4021925" y="3404125"/>
            <a:ext cx="4886824" cy="79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69404" y="1032975"/>
            <a:ext cx="5039347" cy="2316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0"/>
          <p:cNvSpPr txBox="1"/>
          <p:nvPr/>
        </p:nvSpPr>
        <p:spPr>
          <a:xfrm>
            <a:off x="370475" y="1400600"/>
            <a:ext cx="8460000" cy="2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Muli"/>
              <a:buChar char="●"/>
            </a:pPr>
            <a:r>
              <a:rPr lang="hu" sz="1200">
                <a:solidFill>
                  <a:srgbClr val="595959"/>
                </a:solidFill>
                <a:latin typeface="Muli"/>
                <a:ea typeface="Muli"/>
                <a:cs typeface="Muli"/>
                <a:sym typeface="Muli"/>
              </a:rPr>
              <a:t>A becslés segítségével optimálisabban lehet a HPC igénylést beadni.</a:t>
            </a:r>
            <a:endParaRPr sz="1200">
              <a:solidFill>
                <a:srgbClr val="595959"/>
              </a:solidFill>
              <a:latin typeface="Muli"/>
              <a:ea typeface="Muli"/>
              <a:cs typeface="Muli"/>
              <a:sym typeface="Muli"/>
            </a:endParaRPr>
          </a:p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Muli"/>
              <a:buChar char="●"/>
            </a:pPr>
            <a:r>
              <a:rPr lang="hu" sz="1200">
                <a:solidFill>
                  <a:srgbClr val="595959"/>
                </a:solidFill>
                <a:latin typeface="Muli"/>
                <a:ea typeface="Muli"/>
                <a:cs typeface="Muli"/>
                <a:sym typeface="Muli"/>
              </a:rPr>
              <a:t>A számítási igény becsléssel foglalkoztunk.</a:t>
            </a:r>
            <a:endParaRPr sz="1200">
              <a:solidFill>
                <a:srgbClr val="595959"/>
              </a:solidFill>
              <a:latin typeface="Muli"/>
              <a:ea typeface="Muli"/>
              <a:cs typeface="Muli"/>
              <a:sym typeface="Muli"/>
            </a:endParaRPr>
          </a:p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Muli"/>
              <a:buChar char="●"/>
            </a:pPr>
            <a:r>
              <a:rPr lang="hu" sz="1200">
                <a:solidFill>
                  <a:srgbClr val="595959"/>
                </a:solidFill>
                <a:latin typeface="Muli"/>
                <a:ea typeface="Muli"/>
                <a:cs typeface="Muli"/>
                <a:sym typeface="Muli"/>
              </a:rPr>
              <a:t>Később a memória és tárhely igény becslésére is kiterjesztjük a becslést.</a:t>
            </a:r>
            <a:endParaRPr sz="1200">
              <a:solidFill>
                <a:srgbClr val="595959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595959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200">
              <a:solidFill>
                <a:srgbClr val="595959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270" name="Google Shape;270;p20"/>
          <p:cNvSpPr txBox="1"/>
          <p:nvPr>
            <p:ph type="title"/>
          </p:nvPr>
        </p:nvSpPr>
        <p:spPr>
          <a:xfrm>
            <a:off x="370483" y="438625"/>
            <a:ext cx="846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Összefoglalás</a:t>
            </a:r>
            <a:endParaRPr/>
          </a:p>
        </p:txBody>
      </p:sp>
      <p:sp>
        <p:nvSpPr>
          <p:cNvPr id="271" name="Google Shape;271;p20"/>
          <p:cNvSpPr txBox="1"/>
          <p:nvPr>
            <p:ph idx="2" type="subTitle"/>
          </p:nvPr>
        </p:nvSpPr>
        <p:spPr>
          <a:xfrm>
            <a:off x="370483" y="941525"/>
            <a:ext cx="8460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272" name="Google Shape;272;p20"/>
          <p:cNvSpPr txBox="1"/>
          <p:nvPr/>
        </p:nvSpPr>
        <p:spPr>
          <a:xfrm>
            <a:off x="1042425" y="4760975"/>
            <a:ext cx="368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20"/>
          <p:cNvSpPr txBox="1"/>
          <p:nvPr>
            <p:ph idx="12" type="sldNum"/>
          </p:nvPr>
        </p:nvSpPr>
        <p:spPr>
          <a:xfrm>
            <a:off x="0" y="4802699"/>
            <a:ext cx="548700" cy="3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  <p:grpSp>
        <p:nvGrpSpPr>
          <p:cNvPr id="274" name="Google Shape;274;p20"/>
          <p:cNvGrpSpPr/>
          <p:nvPr/>
        </p:nvGrpSpPr>
        <p:grpSpPr>
          <a:xfrm>
            <a:off x="-5" y="4148051"/>
            <a:ext cx="1031030" cy="629749"/>
            <a:chOff x="1083025" y="1974100"/>
            <a:chExt cx="1834900" cy="629749"/>
          </a:xfrm>
        </p:grpSpPr>
        <p:sp>
          <p:nvSpPr>
            <p:cNvPr id="275" name="Google Shape;275;p20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Áttekintés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76" name="Google Shape;276;p20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277" name="Google Shape;277;p20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666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78" name="Google Shape;278;p20"/>
          <p:cNvGrpSpPr/>
          <p:nvPr/>
        </p:nvGrpSpPr>
        <p:grpSpPr>
          <a:xfrm>
            <a:off x="4098122" y="4153598"/>
            <a:ext cx="1937654" cy="629749"/>
            <a:chOff x="1083025" y="1974100"/>
            <a:chExt cx="1834900" cy="629749"/>
          </a:xfrm>
        </p:grpSpPr>
        <p:sp>
          <p:nvSpPr>
            <p:cNvPr id="279" name="Google Shape;279;p20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Bemeneti adatok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80" name="Google Shape;280;p20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281" name="Google Shape;281;p20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666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82" name="Google Shape;282;p20"/>
          <p:cNvGrpSpPr/>
          <p:nvPr/>
        </p:nvGrpSpPr>
        <p:grpSpPr>
          <a:xfrm>
            <a:off x="6099298" y="4153598"/>
            <a:ext cx="1783156" cy="629749"/>
            <a:chOff x="1083025" y="1974100"/>
            <a:chExt cx="1834900" cy="629749"/>
          </a:xfrm>
        </p:grpSpPr>
        <p:sp>
          <p:nvSpPr>
            <p:cNvPr id="283" name="Google Shape;283;p20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Monitorozás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84" name="Google Shape;284;p20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285" name="Google Shape;285;p20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666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86" name="Google Shape;286;p20"/>
          <p:cNvGrpSpPr/>
          <p:nvPr/>
        </p:nvGrpSpPr>
        <p:grpSpPr>
          <a:xfrm>
            <a:off x="1013763" y="4159151"/>
            <a:ext cx="3231131" cy="618650"/>
            <a:chOff x="1055472" y="1985199"/>
            <a:chExt cx="1949400" cy="618650"/>
          </a:xfrm>
        </p:grpSpPr>
        <p:sp>
          <p:nvSpPr>
            <p:cNvPr id="287" name="Google Shape;287;p20"/>
            <p:cNvSpPr txBox="1"/>
            <p:nvPr/>
          </p:nvSpPr>
          <p:spPr>
            <a:xfrm>
              <a:off x="1055472" y="1985199"/>
              <a:ext cx="19494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Erőforrás igények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88" name="Google Shape;288;p20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289" name="Google Shape;289;p20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666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90" name="Google Shape;290;p20"/>
          <p:cNvGrpSpPr/>
          <p:nvPr/>
        </p:nvGrpSpPr>
        <p:grpSpPr>
          <a:xfrm>
            <a:off x="7913737" y="4148048"/>
            <a:ext cx="1227365" cy="629749"/>
            <a:chOff x="1083025" y="1974100"/>
            <a:chExt cx="1834900" cy="629749"/>
          </a:xfrm>
        </p:grpSpPr>
        <p:sp>
          <p:nvSpPr>
            <p:cNvPr id="291" name="Google Shape;291;p20"/>
            <p:cNvSpPr txBox="1"/>
            <p:nvPr/>
          </p:nvSpPr>
          <p:spPr>
            <a:xfrm>
              <a:off x="1235941" y="1974100"/>
              <a:ext cx="15531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000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Összefoglalás</a:t>
              </a:r>
              <a:endParaRPr b="1" sz="1000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92" name="Google Shape;292;p20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0D5D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u"/>
                <a:t>  </a:t>
              </a:r>
              <a:endParaRPr/>
            </a:p>
          </p:txBody>
        </p:sp>
        <p:sp>
          <p:nvSpPr>
            <p:cNvPr id="293" name="Google Shape;293;p20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0944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94" name="Google Shape;294;p20"/>
          <p:cNvGrpSpPr/>
          <p:nvPr/>
        </p:nvGrpSpPr>
        <p:grpSpPr>
          <a:xfrm>
            <a:off x="2589676" y="3059450"/>
            <a:ext cx="2545626" cy="743383"/>
            <a:chOff x="-1163118" y="1986792"/>
            <a:chExt cx="4438755" cy="1289700"/>
          </a:xfrm>
        </p:grpSpPr>
        <p:sp>
          <p:nvSpPr>
            <p:cNvPr id="295" name="Google Shape;295;p20"/>
            <p:cNvSpPr txBox="1"/>
            <p:nvPr/>
          </p:nvSpPr>
          <p:spPr>
            <a:xfrm>
              <a:off x="-1163118" y="1986792"/>
              <a:ext cx="3610500" cy="1289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200">
                  <a:latin typeface="Roboto"/>
                  <a:ea typeface="Roboto"/>
                  <a:cs typeface="Roboto"/>
                  <a:sym typeface="Roboto"/>
                </a:rPr>
                <a:t>Feladat feltöltés / becslés</a:t>
              </a:r>
              <a:endParaRPr b="1" sz="12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r"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hu" sz="800">
                  <a:latin typeface="Roboto"/>
                  <a:ea typeface="Roboto"/>
                  <a:cs typeface="Roboto"/>
                  <a:sym typeface="Roboto"/>
                </a:rPr>
                <a:t>.</a:t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296" name="Google Shape;296;p20"/>
            <p:cNvCxnSpPr/>
            <p:nvPr/>
          </p:nvCxnSpPr>
          <p:spPr>
            <a:xfrm rot="10800000">
              <a:off x="2642038" y="2647950"/>
              <a:ext cx="633600" cy="0"/>
            </a:xfrm>
            <a:prstGeom prst="straightConnector1">
              <a:avLst/>
            </a:prstGeom>
            <a:noFill/>
            <a:ln cap="flat" cmpd="sng" w="9525">
              <a:solidFill>
                <a:srgbClr val="249C90"/>
              </a:solidFill>
              <a:prstDash val="solid"/>
              <a:round/>
              <a:headEnd len="sm" w="sm" type="none"/>
              <a:tailEnd len="med" w="med" type="oval"/>
            </a:ln>
          </p:spPr>
        </p:cxnSp>
      </p:grpSp>
      <p:grpSp>
        <p:nvGrpSpPr>
          <p:cNvPr id="297" name="Google Shape;297;p20"/>
          <p:cNvGrpSpPr/>
          <p:nvPr/>
        </p:nvGrpSpPr>
        <p:grpSpPr>
          <a:xfrm>
            <a:off x="6244566" y="2525449"/>
            <a:ext cx="2070708" cy="743383"/>
            <a:chOff x="5209838" y="1060350"/>
            <a:chExt cx="3610650" cy="1289700"/>
          </a:xfrm>
        </p:grpSpPr>
        <p:sp>
          <p:nvSpPr>
            <p:cNvPr id="298" name="Google Shape;298;p20"/>
            <p:cNvSpPr txBox="1"/>
            <p:nvPr/>
          </p:nvSpPr>
          <p:spPr>
            <a:xfrm>
              <a:off x="6696488" y="1060350"/>
              <a:ext cx="2124000" cy="1289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200">
                  <a:latin typeface="Roboto"/>
                  <a:ea typeface="Roboto"/>
                  <a:cs typeface="Roboto"/>
                  <a:sym typeface="Roboto"/>
                </a:rPr>
                <a:t>Utofeldolgozás / AI tanítás</a:t>
              </a:r>
              <a:endParaRPr b="1" sz="12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hu" sz="800">
                  <a:latin typeface="Roboto"/>
                  <a:ea typeface="Roboto"/>
                  <a:cs typeface="Roboto"/>
                  <a:sym typeface="Roboto"/>
                </a:rPr>
                <a:t>.</a:t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299" name="Google Shape;299;p20"/>
            <p:cNvCxnSpPr/>
            <p:nvPr/>
          </p:nvCxnSpPr>
          <p:spPr>
            <a:xfrm>
              <a:off x="5209838" y="1705200"/>
              <a:ext cx="1286700" cy="0"/>
            </a:xfrm>
            <a:prstGeom prst="straightConnector1">
              <a:avLst/>
            </a:prstGeom>
            <a:noFill/>
            <a:ln cap="flat" cmpd="sng" w="9525">
              <a:solidFill>
                <a:srgbClr val="155B54"/>
              </a:solidFill>
              <a:prstDash val="solid"/>
              <a:round/>
              <a:headEnd len="sm" w="sm" type="none"/>
              <a:tailEnd len="med" w="med" type="oval"/>
            </a:ln>
          </p:spPr>
        </p:cxnSp>
      </p:grpSp>
      <p:grpSp>
        <p:nvGrpSpPr>
          <p:cNvPr id="300" name="Google Shape;300;p20"/>
          <p:cNvGrpSpPr/>
          <p:nvPr/>
        </p:nvGrpSpPr>
        <p:grpSpPr>
          <a:xfrm>
            <a:off x="6244566" y="3655251"/>
            <a:ext cx="2070708" cy="743383"/>
            <a:chOff x="5209838" y="3020450"/>
            <a:chExt cx="3610650" cy="1289700"/>
          </a:xfrm>
        </p:grpSpPr>
        <p:sp>
          <p:nvSpPr>
            <p:cNvPr id="301" name="Google Shape;301;p20"/>
            <p:cNvSpPr txBox="1"/>
            <p:nvPr/>
          </p:nvSpPr>
          <p:spPr>
            <a:xfrm>
              <a:off x="6696488" y="3020450"/>
              <a:ext cx="2124000" cy="1289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200">
                  <a:latin typeface="Roboto"/>
                  <a:ea typeface="Roboto"/>
                  <a:cs typeface="Roboto"/>
                  <a:sym typeface="Roboto"/>
                </a:rPr>
                <a:t>Futtatás / monitorozás</a:t>
              </a:r>
              <a:endParaRPr b="1" sz="12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hu" sz="800">
                  <a:latin typeface="Roboto"/>
                  <a:ea typeface="Roboto"/>
                  <a:cs typeface="Roboto"/>
                  <a:sym typeface="Roboto"/>
                </a:rPr>
                <a:t>.</a:t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302" name="Google Shape;302;p20"/>
            <p:cNvCxnSpPr/>
            <p:nvPr/>
          </p:nvCxnSpPr>
          <p:spPr>
            <a:xfrm>
              <a:off x="5209838" y="3648300"/>
              <a:ext cx="1286700" cy="0"/>
            </a:xfrm>
            <a:prstGeom prst="straightConnector1">
              <a:avLst/>
            </a:prstGeom>
            <a:noFill/>
            <a:ln cap="flat" cmpd="sng" w="9525">
              <a:solidFill>
                <a:srgbClr val="1D7E74"/>
              </a:solidFill>
              <a:prstDash val="solid"/>
              <a:round/>
              <a:headEnd len="sm" w="sm" type="none"/>
              <a:tailEnd len="med" w="med" type="oval"/>
            </a:ln>
          </p:spPr>
        </p:cxnSp>
      </p:grpSp>
      <p:grpSp>
        <p:nvGrpSpPr>
          <p:cNvPr id="303" name="Google Shape;303;p20"/>
          <p:cNvGrpSpPr/>
          <p:nvPr/>
        </p:nvGrpSpPr>
        <p:grpSpPr>
          <a:xfrm>
            <a:off x="4783503" y="2334150"/>
            <a:ext cx="2187808" cy="2184900"/>
            <a:chOff x="2662213" y="676344"/>
            <a:chExt cx="3814835" cy="3790597"/>
          </a:xfrm>
        </p:grpSpPr>
        <p:sp>
          <p:nvSpPr>
            <p:cNvPr id="304" name="Google Shape;304;p20"/>
            <p:cNvSpPr/>
            <p:nvPr/>
          </p:nvSpPr>
          <p:spPr>
            <a:xfrm rot="3600185">
              <a:off x="3169983" y="1184511"/>
              <a:ext cx="2774659" cy="2774659"/>
            </a:xfrm>
            <a:prstGeom prst="blockArc">
              <a:avLst>
                <a:gd fmla="val 12622480" name="adj1"/>
                <a:gd fmla="val 19781569" name="adj2"/>
                <a:gd fmla="val 20773" name="adj3"/>
              </a:avLst>
            </a:prstGeom>
            <a:solidFill>
              <a:srgbClr val="155B5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" name="Google Shape;305;p20"/>
            <p:cNvSpPr/>
            <p:nvPr/>
          </p:nvSpPr>
          <p:spPr>
            <a:xfrm rot="10800000">
              <a:off x="3183490" y="1163229"/>
              <a:ext cx="2774700" cy="2774700"/>
            </a:xfrm>
            <a:prstGeom prst="blockArc">
              <a:avLst>
                <a:gd fmla="val 12622480" name="adj1"/>
                <a:gd fmla="val 19662822" name="adj2"/>
                <a:gd fmla="val 20729" name="adj3"/>
              </a:avLst>
            </a:prstGeom>
            <a:solidFill>
              <a:srgbClr val="1D7E7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20"/>
            <p:cNvSpPr/>
            <p:nvPr/>
          </p:nvSpPr>
          <p:spPr>
            <a:xfrm rot="-3600185">
              <a:off x="3194618" y="1184114"/>
              <a:ext cx="2774659" cy="2774659"/>
            </a:xfrm>
            <a:prstGeom prst="blockArc">
              <a:avLst>
                <a:gd fmla="val 12622480" name="adj1"/>
                <a:gd fmla="val 19703271" name="adj2"/>
                <a:gd fmla="val 20851" name="adj3"/>
              </a:avLst>
            </a:prstGeom>
            <a:solidFill>
              <a:srgbClr val="249C9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07" name="Google Shape;307;p20"/>
            <p:cNvGrpSpPr/>
            <p:nvPr/>
          </p:nvGrpSpPr>
          <p:grpSpPr>
            <a:xfrm rot="-7200165">
              <a:off x="3337679" y="2826785"/>
              <a:ext cx="585011" cy="585536"/>
              <a:chOff x="1967628" y="812211"/>
              <a:chExt cx="588000" cy="588000"/>
            </a:xfrm>
          </p:grpSpPr>
          <p:sp>
            <p:nvSpPr>
              <p:cNvPr id="308" name="Google Shape;308;p20"/>
              <p:cNvSpPr/>
              <p:nvPr/>
            </p:nvSpPr>
            <p:spPr>
              <a:xfrm rot="39023">
                <a:off x="1970909" y="815492"/>
                <a:ext cx="581437" cy="581437"/>
              </a:xfrm>
              <a:prstGeom prst="pie">
                <a:avLst>
                  <a:gd fmla="val 6190354" name="adj1"/>
                  <a:gd fmla="val 14996165" name="adj2"/>
                </a:avLst>
              </a:prstGeom>
              <a:solidFill>
                <a:srgbClr val="249C90"/>
              </a:solidFill>
              <a:ln>
                <a:noFill/>
              </a:ln>
              <a:effectLst>
                <a:outerShdw blurRad="142875" rotWithShape="0" algn="bl">
                  <a:srgbClr val="000000">
                    <a:alpha val="43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9" name="Google Shape;309;p20"/>
              <p:cNvSpPr/>
              <p:nvPr/>
            </p:nvSpPr>
            <p:spPr>
              <a:xfrm rot="10800000">
                <a:off x="1970875" y="815525"/>
                <a:ext cx="581400" cy="581400"/>
              </a:xfrm>
              <a:prstGeom prst="pie">
                <a:avLst>
                  <a:gd fmla="val 4028252" name="adj1"/>
                  <a:gd fmla="val 17183677" name="adj2"/>
                </a:avLst>
              </a:prstGeom>
              <a:solidFill>
                <a:srgbClr val="249C9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10" name="Google Shape;310;p20"/>
            <p:cNvGrpSpPr/>
            <p:nvPr/>
          </p:nvGrpSpPr>
          <p:grpSpPr>
            <a:xfrm>
              <a:off x="4264097" y="1180331"/>
              <a:ext cx="585001" cy="585530"/>
              <a:chOff x="1970048" y="811613"/>
              <a:chExt cx="588000" cy="588000"/>
            </a:xfrm>
          </p:grpSpPr>
          <p:sp>
            <p:nvSpPr>
              <p:cNvPr id="311" name="Google Shape;311;p20"/>
              <p:cNvSpPr/>
              <p:nvPr/>
            </p:nvSpPr>
            <p:spPr>
              <a:xfrm rot="39023">
                <a:off x="1973329" y="814894"/>
                <a:ext cx="581437" cy="581437"/>
              </a:xfrm>
              <a:prstGeom prst="pie">
                <a:avLst>
                  <a:gd fmla="val 6190354" name="adj1"/>
                  <a:gd fmla="val 14996165" name="adj2"/>
                </a:avLst>
              </a:prstGeom>
              <a:solidFill>
                <a:srgbClr val="155B54"/>
              </a:solidFill>
              <a:ln>
                <a:noFill/>
              </a:ln>
              <a:effectLst>
                <a:outerShdw blurRad="142875" rotWithShape="0" algn="bl">
                  <a:srgbClr val="000000">
                    <a:alpha val="43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2" name="Google Shape;312;p20"/>
              <p:cNvSpPr/>
              <p:nvPr/>
            </p:nvSpPr>
            <p:spPr>
              <a:xfrm rot="10800000">
                <a:off x="1973295" y="814927"/>
                <a:ext cx="581400" cy="581400"/>
              </a:xfrm>
              <a:prstGeom prst="pie">
                <a:avLst>
                  <a:gd fmla="val 4028252" name="adj1"/>
                  <a:gd fmla="val 17183677" name="adj2"/>
                </a:avLst>
              </a:prstGeom>
              <a:solidFill>
                <a:srgbClr val="155B5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13" name="Google Shape;313;p20"/>
            <p:cNvGrpSpPr/>
            <p:nvPr/>
          </p:nvGrpSpPr>
          <p:grpSpPr>
            <a:xfrm rot="7200165">
              <a:off x="5229930" y="2804716"/>
              <a:ext cx="585011" cy="585536"/>
              <a:chOff x="1977085" y="811649"/>
              <a:chExt cx="588000" cy="588000"/>
            </a:xfrm>
          </p:grpSpPr>
          <p:sp>
            <p:nvSpPr>
              <p:cNvPr id="314" name="Google Shape;314;p20"/>
              <p:cNvSpPr/>
              <p:nvPr/>
            </p:nvSpPr>
            <p:spPr>
              <a:xfrm rot="39023">
                <a:off x="1980366" y="814930"/>
                <a:ext cx="581437" cy="581437"/>
              </a:xfrm>
              <a:prstGeom prst="pie">
                <a:avLst>
                  <a:gd fmla="val 6190354" name="adj1"/>
                  <a:gd fmla="val 14996165" name="adj2"/>
                </a:avLst>
              </a:prstGeom>
              <a:solidFill>
                <a:srgbClr val="1D7E74"/>
              </a:solidFill>
              <a:ln>
                <a:noFill/>
              </a:ln>
              <a:effectLst>
                <a:outerShdw blurRad="142875" rotWithShape="0" algn="bl">
                  <a:srgbClr val="000000">
                    <a:alpha val="43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5" name="Google Shape;315;p20"/>
              <p:cNvSpPr/>
              <p:nvPr/>
            </p:nvSpPr>
            <p:spPr>
              <a:xfrm rot="10800000">
                <a:off x="1980332" y="814963"/>
                <a:ext cx="581400" cy="581400"/>
              </a:xfrm>
              <a:prstGeom prst="pie">
                <a:avLst>
                  <a:gd fmla="val 4028252" name="adj1"/>
                  <a:gd fmla="val 17183677" name="adj2"/>
                </a:avLst>
              </a:prstGeom>
              <a:solidFill>
                <a:srgbClr val="1D7E7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16" name="Google Shape;316;p20"/>
            <p:cNvSpPr txBox="1"/>
            <p:nvPr/>
          </p:nvSpPr>
          <p:spPr>
            <a:xfrm>
              <a:off x="4334569" y="1088567"/>
              <a:ext cx="509100" cy="43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6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3 </a:t>
              </a:r>
              <a:endParaRPr b="1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17" name="Google Shape;317;p20"/>
            <p:cNvSpPr txBox="1"/>
            <p:nvPr/>
          </p:nvSpPr>
          <p:spPr>
            <a:xfrm>
              <a:off x="3375676" y="2724401"/>
              <a:ext cx="509100" cy="26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6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1</a:t>
              </a:r>
              <a:endParaRPr b="1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18" name="Google Shape;318;p20"/>
            <p:cNvSpPr txBox="1"/>
            <p:nvPr/>
          </p:nvSpPr>
          <p:spPr>
            <a:xfrm>
              <a:off x="5267884" y="2724407"/>
              <a:ext cx="509100" cy="26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hu" sz="16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2 </a:t>
              </a:r>
              <a:endParaRPr b="1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1"/>
          <p:cNvSpPr txBox="1"/>
          <p:nvPr>
            <p:ph type="title"/>
          </p:nvPr>
        </p:nvSpPr>
        <p:spPr>
          <a:xfrm>
            <a:off x="370483" y="438625"/>
            <a:ext cx="846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Köszönöm a figyelmet!</a:t>
            </a:r>
            <a:endParaRPr/>
          </a:p>
        </p:txBody>
      </p:sp>
      <p:sp>
        <p:nvSpPr>
          <p:cNvPr id="324" name="Google Shape;324;p21"/>
          <p:cNvSpPr txBox="1"/>
          <p:nvPr>
            <p:ph idx="2" type="subTitle"/>
          </p:nvPr>
        </p:nvSpPr>
        <p:spPr>
          <a:xfrm>
            <a:off x="370483" y="941525"/>
            <a:ext cx="8460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325" name="Google Shape;325;p21"/>
          <p:cNvSpPr txBox="1"/>
          <p:nvPr/>
        </p:nvSpPr>
        <p:spPr>
          <a:xfrm>
            <a:off x="311700" y="1335125"/>
            <a:ext cx="8460000" cy="2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hu" sz="1200">
                <a:solidFill>
                  <a:srgbClr val="595959"/>
                </a:solidFill>
                <a:latin typeface="Muli"/>
                <a:ea typeface="Muli"/>
                <a:cs typeface="Muli"/>
                <a:sym typeface="Muli"/>
              </a:rPr>
              <a:t>Kérdések?</a:t>
            </a:r>
            <a:endParaRPr sz="1200">
              <a:solidFill>
                <a:srgbClr val="595959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326" name="Google Shape;326;p21"/>
          <p:cNvSpPr txBox="1"/>
          <p:nvPr/>
        </p:nvSpPr>
        <p:spPr>
          <a:xfrm>
            <a:off x="1042425" y="4760975"/>
            <a:ext cx="368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21"/>
          <p:cNvSpPr txBox="1"/>
          <p:nvPr>
            <p:ph idx="12" type="sldNum"/>
          </p:nvPr>
        </p:nvSpPr>
        <p:spPr>
          <a:xfrm>
            <a:off x="0" y="4802699"/>
            <a:ext cx="548700" cy="3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