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684" r:id="rId2"/>
    <p:sldMasterId id="2147483696" r:id="rId3"/>
    <p:sldMasterId id="2147483699" r:id="rId4"/>
  </p:sldMasterIdLst>
  <p:sldIdLst>
    <p:sldId id="259" r:id="rId5"/>
    <p:sldId id="297" r:id="rId6"/>
    <p:sldId id="302" r:id="rId7"/>
    <p:sldId id="296" r:id="rId8"/>
    <p:sldId id="298" r:id="rId9"/>
    <p:sldId id="299" r:id="rId10"/>
    <p:sldId id="258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641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50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2442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0" hasCustomPrompt="1"/>
          </p:nvPr>
        </p:nvSpPr>
        <p:spPr>
          <a:xfrm>
            <a:off x="568325" y="1757998"/>
            <a:ext cx="5638800" cy="45688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hu-HU" dirty="0"/>
              <a:t>&lt;név&gt;</a:t>
            </a:r>
          </a:p>
        </p:txBody>
      </p:sp>
      <p:sp>
        <p:nvSpPr>
          <p:cNvPr id="8" name="Szövegdoboz 7"/>
          <p:cNvSpPr txBox="1"/>
          <p:nvPr userDrawn="1"/>
        </p:nvSpPr>
        <p:spPr>
          <a:xfrm>
            <a:off x="568325" y="711200"/>
            <a:ext cx="608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Köszönöm megtisztelő figyelmüket!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574318" y="4112081"/>
            <a:ext cx="5862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hu-HU" sz="2000" spc="-17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🌐  </a:t>
            </a:r>
            <a:r>
              <a:rPr lang="hu-HU" sz="2000" b="1" spc="4" dirty="0">
                <a:solidFill>
                  <a:schemeClr val="bg1"/>
                </a:solidFill>
                <a:latin typeface="+mn-lt"/>
                <a:cs typeface="Calibri"/>
              </a:rPr>
              <a:t>hpc.kifu.hu</a:t>
            </a:r>
            <a:br>
              <a:rPr lang="hu-HU" sz="2000" b="1" spc="4" dirty="0">
                <a:solidFill>
                  <a:schemeClr val="bg1"/>
                </a:solidFill>
                <a:latin typeface="+mn-lt"/>
                <a:cs typeface="Calibri"/>
              </a:rPr>
            </a:br>
            <a:r>
              <a:rPr lang="hu-HU" sz="2000" b="1" spc="4" dirty="0">
                <a:solidFill>
                  <a:schemeClr val="bg1"/>
                </a:solidFill>
                <a:latin typeface="+mn-lt"/>
                <a:cs typeface="Calibri"/>
              </a:rPr>
              <a:t>      @HPC.CC.hu</a:t>
            </a:r>
            <a:endParaRPr lang="hu-HU" sz="2000" dirty="0"/>
          </a:p>
          <a:p>
            <a:pPr algn="l">
              <a:lnSpc>
                <a:spcPct val="100000"/>
              </a:lnSpc>
              <a:defRPr/>
            </a:pPr>
            <a:r>
              <a:rPr lang="hu-HU" sz="2000" b="1" spc="4" dirty="0">
                <a:solidFill>
                  <a:schemeClr val="bg1"/>
                </a:solidFill>
                <a:latin typeface="+mn-lt"/>
                <a:cs typeface="Calibri"/>
              </a:rPr>
              <a:t>      @</a:t>
            </a:r>
            <a:r>
              <a:rPr lang="hu-HU" sz="2000" b="1" spc="4" dirty="0" err="1">
                <a:solidFill>
                  <a:schemeClr val="bg1"/>
                </a:solidFill>
                <a:latin typeface="+mn-lt"/>
                <a:cs typeface="Calibri"/>
              </a:rPr>
              <a:t>HPC_hu</a:t>
            </a:r>
            <a:endParaRPr lang="hu-HU" sz="2000" dirty="0"/>
          </a:p>
        </p:txBody>
      </p:sp>
      <p:pic>
        <p:nvPicPr>
          <p:cNvPr id="10" name="Kép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26331" y="4490937"/>
            <a:ext cx="257949" cy="257949"/>
          </a:xfrm>
          <a:prstGeom prst="rect">
            <a:avLst/>
          </a:prstGeom>
        </p:spPr>
      </p:pic>
      <p:pic>
        <p:nvPicPr>
          <p:cNvPr id="11" name="Kép 4"/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/>
        </p:blipFill>
        <p:spPr bwMode="auto">
          <a:xfrm>
            <a:off x="568325" y="4753781"/>
            <a:ext cx="373963" cy="373963"/>
          </a:xfrm>
          <a:prstGeom prst="rect">
            <a:avLst/>
          </a:prstGeom>
        </p:spPr>
      </p:pic>
      <p:sp>
        <p:nvSpPr>
          <p:cNvPr id="13" name="Tartalom helye 12"/>
          <p:cNvSpPr>
            <a:spLocks noGrp="1"/>
          </p:cNvSpPr>
          <p:nvPr>
            <p:ph sz="quarter" idx="11" hasCustomPrompt="1"/>
          </p:nvPr>
        </p:nvSpPr>
        <p:spPr>
          <a:xfrm>
            <a:off x="568325" y="2408238"/>
            <a:ext cx="5040313" cy="4460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dirty="0"/>
              <a:t>&lt;titulus&gt;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59120"/>
            <a:ext cx="925051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9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0" hasCustomPrompt="1"/>
          </p:nvPr>
        </p:nvSpPr>
        <p:spPr>
          <a:xfrm>
            <a:off x="568325" y="4176078"/>
            <a:ext cx="5638800" cy="4568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lvl="0"/>
            <a:r>
              <a:rPr lang="hu-HU" dirty="0"/>
              <a:t>&lt;név&gt;</a:t>
            </a:r>
          </a:p>
        </p:txBody>
      </p:sp>
      <p:sp>
        <p:nvSpPr>
          <p:cNvPr id="13" name="Tartalom helye 12"/>
          <p:cNvSpPr>
            <a:spLocks noGrp="1"/>
          </p:cNvSpPr>
          <p:nvPr>
            <p:ph sz="quarter" idx="11" hasCustomPrompt="1"/>
          </p:nvPr>
        </p:nvSpPr>
        <p:spPr>
          <a:xfrm>
            <a:off x="577850" y="4745038"/>
            <a:ext cx="5040313" cy="4460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hu-HU" dirty="0"/>
              <a:t>&lt;titulus&gt;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2" hasCustomPrompt="1"/>
          </p:nvPr>
        </p:nvSpPr>
        <p:spPr>
          <a:xfrm>
            <a:off x="577850" y="782638"/>
            <a:ext cx="6473825" cy="731202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pPr lvl="0"/>
            <a:r>
              <a:rPr lang="hu-HU" dirty="0"/>
              <a:t>&lt;előadás címe&gt;</a:t>
            </a:r>
          </a:p>
        </p:txBody>
      </p:sp>
      <p:sp>
        <p:nvSpPr>
          <p:cNvPr id="12" name="Szöveg helye 2"/>
          <p:cNvSpPr>
            <a:spLocks noGrp="1"/>
          </p:cNvSpPr>
          <p:nvPr>
            <p:ph type="body" sz="quarter" idx="13" hasCustomPrompt="1"/>
          </p:nvPr>
        </p:nvSpPr>
        <p:spPr>
          <a:xfrm>
            <a:off x="568325" y="1971358"/>
            <a:ext cx="6473825" cy="731202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pPr lvl="0"/>
            <a:r>
              <a:rPr lang="hu-HU" dirty="0"/>
              <a:t>&lt;előadás alcíme&gt;</a:t>
            </a:r>
          </a:p>
        </p:txBody>
      </p:sp>
      <p:pic>
        <p:nvPicPr>
          <p:cNvPr id="14" name="Kép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59120"/>
            <a:ext cx="925051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2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33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67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47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292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406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057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113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571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 userDrawn="1"/>
        </p:nvSpPr>
        <p:spPr>
          <a:xfrm>
            <a:off x="619760" y="233680"/>
            <a:ext cx="5923280" cy="131540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800" dirty="0">
              <a:solidFill>
                <a:schemeClr val="bg1"/>
              </a:solidFill>
            </a:endParaRPr>
          </a:p>
        </p:txBody>
      </p:sp>
      <p:sp>
        <p:nvSpPr>
          <p:cNvPr id="8" name="Alcím 2"/>
          <p:cNvSpPr txBox="1">
            <a:spLocks/>
          </p:cNvSpPr>
          <p:nvPr userDrawn="1"/>
        </p:nvSpPr>
        <p:spPr>
          <a:xfrm>
            <a:off x="619760" y="1727201"/>
            <a:ext cx="5801360" cy="4571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Cím 1"/>
          <p:cNvSpPr txBox="1">
            <a:spLocks/>
          </p:cNvSpPr>
          <p:nvPr userDrawn="1"/>
        </p:nvSpPr>
        <p:spPr>
          <a:xfrm>
            <a:off x="619760" y="375921"/>
            <a:ext cx="6553200" cy="122936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u-HU" dirty="0"/>
          </a:p>
        </p:txBody>
      </p:sp>
      <p:sp>
        <p:nvSpPr>
          <p:cNvPr id="11" name="Alcím 2"/>
          <p:cNvSpPr txBox="1">
            <a:spLocks/>
          </p:cNvSpPr>
          <p:nvPr userDrawn="1"/>
        </p:nvSpPr>
        <p:spPr>
          <a:xfrm>
            <a:off x="619760" y="1844358"/>
            <a:ext cx="4257040" cy="7261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dirty="0"/>
          </a:p>
        </p:txBody>
      </p:sp>
      <p:sp>
        <p:nvSpPr>
          <p:cNvPr id="12" name="Alcím 2"/>
          <p:cNvSpPr txBox="1">
            <a:spLocks/>
          </p:cNvSpPr>
          <p:nvPr userDrawn="1"/>
        </p:nvSpPr>
        <p:spPr>
          <a:xfrm>
            <a:off x="629920" y="3419158"/>
            <a:ext cx="4257040" cy="7261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dirty="0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idx="1"/>
          </p:nvPr>
        </p:nvSpPr>
        <p:spPr>
          <a:xfrm>
            <a:off x="838200" y="3891280"/>
            <a:ext cx="10515600" cy="11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&lt;név&gt; </a:t>
            </a:r>
          </a:p>
          <a:p>
            <a:pPr lvl="0"/>
            <a:r>
              <a:rPr lang="hu-HU" dirty="0"/>
              <a:t>&lt;titulus&gt;</a:t>
            </a:r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659120"/>
            <a:ext cx="925051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020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793B-BC2C-49BA-A332-22A0782BEB28}" type="datetimeFigureOut">
              <a:rPr lang="hu-HU" smtClean="0"/>
              <a:t>2023. 05. 09.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9AD5-C962-44BA-82EB-47BFDB0E6B20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0" y="0"/>
            <a:ext cx="12192000" cy="685713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16135"/>
            <a:ext cx="865957" cy="8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8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 userDrawn="1"/>
        </p:nvSpPr>
        <p:spPr>
          <a:xfrm>
            <a:off x="619760" y="233680"/>
            <a:ext cx="5923280" cy="131540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800" dirty="0">
              <a:solidFill>
                <a:schemeClr val="bg1"/>
              </a:solidFill>
            </a:endParaRPr>
          </a:p>
        </p:txBody>
      </p:sp>
      <p:sp>
        <p:nvSpPr>
          <p:cNvPr id="8" name="Alcím 2"/>
          <p:cNvSpPr txBox="1">
            <a:spLocks/>
          </p:cNvSpPr>
          <p:nvPr userDrawn="1"/>
        </p:nvSpPr>
        <p:spPr>
          <a:xfrm>
            <a:off x="619760" y="1727201"/>
            <a:ext cx="5801360" cy="4571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Cím 1"/>
          <p:cNvSpPr txBox="1">
            <a:spLocks/>
          </p:cNvSpPr>
          <p:nvPr userDrawn="1"/>
        </p:nvSpPr>
        <p:spPr>
          <a:xfrm>
            <a:off x="619760" y="375921"/>
            <a:ext cx="6553200" cy="122936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u-HU" dirty="0"/>
          </a:p>
        </p:txBody>
      </p:sp>
      <p:sp>
        <p:nvSpPr>
          <p:cNvPr id="11" name="Alcím 2"/>
          <p:cNvSpPr txBox="1">
            <a:spLocks/>
          </p:cNvSpPr>
          <p:nvPr userDrawn="1"/>
        </p:nvSpPr>
        <p:spPr>
          <a:xfrm>
            <a:off x="619760" y="1844358"/>
            <a:ext cx="4257040" cy="7261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dirty="0"/>
          </a:p>
        </p:txBody>
      </p:sp>
      <p:sp>
        <p:nvSpPr>
          <p:cNvPr id="12" name="Alcím 2"/>
          <p:cNvSpPr txBox="1">
            <a:spLocks/>
          </p:cNvSpPr>
          <p:nvPr userDrawn="1"/>
        </p:nvSpPr>
        <p:spPr>
          <a:xfrm>
            <a:off x="629920" y="3419158"/>
            <a:ext cx="4257040" cy="7261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dirty="0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idx="1"/>
          </p:nvPr>
        </p:nvSpPr>
        <p:spPr>
          <a:xfrm>
            <a:off x="838200" y="3891280"/>
            <a:ext cx="10515600" cy="11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&lt;név&gt; </a:t>
            </a:r>
          </a:p>
          <a:p>
            <a:pPr lvl="0"/>
            <a:r>
              <a:rPr lang="hu-HU" dirty="0"/>
              <a:t>&lt;titulus&gt;</a:t>
            </a:r>
          </a:p>
        </p:txBody>
      </p:sp>
    </p:spTree>
    <p:extLst>
      <p:ext uri="{BB962C8B-B14F-4D97-AF65-F5344CB8AC3E}">
        <p14:creationId xmlns:p14="http://schemas.microsoft.com/office/powerpoint/2010/main" val="42258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 userDrawn="1"/>
        </p:nvSpPr>
        <p:spPr>
          <a:xfrm>
            <a:off x="619760" y="233680"/>
            <a:ext cx="5923280" cy="131540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800" dirty="0">
              <a:solidFill>
                <a:schemeClr val="bg1"/>
              </a:solidFill>
            </a:endParaRPr>
          </a:p>
        </p:txBody>
      </p:sp>
      <p:sp>
        <p:nvSpPr>
          <p:cNvPr id="8" name="Alcím 2"/>
          <p:cNvSpPr txBox="1">
            <a:spLocks/>
          </p:cNvSpPr>
          <p:nvPr userDrawn="1"/>
        </p:nvSpPr>
        <p:spPr>
          <a:xfrm>
            <a:off x="619760" y="1727201"/>
            <a:ext cx="5801360" cy="45719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Cím 1"/>
          <p:cNvSpPr txBox="1">
            <a:spLocks/>
          </p:cNvSpPr>
          <p:nvPr userDrawn="1"/>
        </p:nvSpPr>
        <p:spPr>
          <a:xfrm>
            <a:off x="619760" y="375921"/>
            <a:ext cx="6553200" cy="122936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u-HU" dirty="0"/>
          </a:p>
        </p:txBody>
      </p:sp>
      <p:sp>
        <p:nvSpPr>
          <p:cNvPr id="11" name="Alcím 2"/>
          <p:cNvSpPr txBox="1">
            <a:spLocks/>
          </p:cNvSpPr>
          <p:nvPr userDrawn="1"/>
        </p:nvSpPr>
        <p:spPr>
          <a:xfrm>
            <a:off x="619760" y="1844358"/>
            <a:ext cx="4257040" cy="7261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dirty="0"/>
          </a:p>
        </p:txBody>
      </p:sp>
      <p:sp>
        <p:nvSpPr>
          <p:cNvPr id="12" name="Alcím 2"/>
          <p:cNvSpPr txBox="1">
            <a:spLocks/>
          </p:cNvSpPr>
          <p:nvPr userDrawn="1"/>
        </p:nvSpPr>
        <p:spPr>
          <a:xfrm>
            <a:off x="629920" y="3419158"/>
            <a:ext cx="4257040" cy="7261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dirty="0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idx="1"/>
          </p:nvPr>
        </p:nvSpPr>
        <p:spPr>
          <a:xfrm>
            <a:off x="838200" y="3891280"/>
            <a:ext cx="10515600" cy="11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&lt;név&gt; </a:t>
            </a:r>
          </a:p>
          <a:p>
            <a:pPr lvl="0"/>
            <a:r>
              <a:rPr lang="hu-HU" dirty="0"/>
              <a:t>&lt;titulus&gt;</a:t>
            </a:r>
          </a:p>
        </p:txBody>
      </p:sp>
    </p:spTree>
    <p:extLst>
      <p:ext uri="{BB962C8B-B14F-4D97-AF65-F5344CB8AC3E}">
        <p14:creationId xmlns:p14="http://schemas.microsoft.com/office/powerpoint/2010/main" val="214235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20.jp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577850" y="3755076"/>
            <a:ext cx="5638800" cy="456882"/>
          </a:xfrm>
        </p:spPr>
        <p:txBody>
          <a:bodyPr/>
          <a:lstStyle/>
          <a:p>
            <a:r>
              <a:rPr lang="hu-HU" dirty="0"/>
              <a:t>Dr. Fekete Attila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1"/>
          </p:nvPr>
        </p:nvSpPr>
        <p:spPr>
          <a:xfrm>
            <a:off x="577850" y="4211958"/>
            <a:ext cx="5040313" cy="584736"/>
          </a:xfrm>
        </p:spPr>
        <p:txBody>
          <a:bodyPr>
            <a:normAutofit/>
          </a:bodyPr>
          <a:lstStyle/>
          <a:p>
            <a:r>
              <a:rPr lang="hu-HU" sz="1800" dirty="0"/>
              <a:t>KIFÜ HPC-CC, HPC szakértő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>
          <a:xfrm>
            <a:off x="577850" y="782638"/>
            <a:ext cx="10039350" cy="1899284"/>
          </a:xfrm>
        </p:spPr>
        <p:txBody>
          <a:bodyPr>
            <a:noAutofit/>
          </a:bodyPr>
          <a:lstStyle/>
          <a:p>
            <a:r>
              <a:rPr lang="hu-HU" sz="6000" b="1" dirty="0"/>
              <a:t>A Komondor HPC</a:t>
            </a:r>
          </a:p>
          <a:p>
            <a:r>
              <a:rPr lang="hu-HU" sz="6000" b="1" dirty="0"/>
              <a:t>bemutatása</a:t>
            </a:r>
          </a:p>
        </p:txBody>
      </p:sp>
    </p:spTree>
    <p:extLst>
      <p:ext uri="{BB962C8B-B14F-4D97-AF65-F5344CB8AC3E}">
        <p14:creationId xmlns:p14="http://schemas.microsoft.com/office/powerpoint/2010/main" val="127915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5">
            <a:extLst>
              <a:ext uri="{FF2B5EF4-FFF2-40B4-BE49-F238E27FC236}">
                <a16:creationId xmlns:a16="http://schemas.microsoft.com/office/drawing/2014/main" id="{B47F91B9-E661-4402-8963-1619172DCA00}"/>
              </a:ext>
            </a:extLst>
          </p:cNvPr>
          <p:cNvSpPr txBox="1">
            <a:spLocks/>
          </p:cNvSpPr>
          <p:nvPr/>
        </p:nvSpPr>
        <p:spPr bwMode="auto">
          <a:xfrm>
            <a:off x="594119" y="434127"/>
            <a:ext cx="9854155" cy="499830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l">
              <a:lnSpc>
                <a:spcPct val="100000"/>
              </a:lnSpc>
              <a:spcBef>
                <a:spcPts val="58"/>
              </a:spcBef>
              <a:defRPr/>
            </a:pPr>
            <a:r>
              <a:rPr lang="hu-HU" sz="3200" b="1" spc="-3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Debreceni HPC Központ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7" name="object 16">
            <a:extLst>
              <a:ext uri="{FF2B5EF4-FFF2-40B4-BE49-F238E27FC236}">
                <a16:creationId xmlns:a16="http://schemas.microsoft.com/office/drawing/2014/main" id="{EABFE369-522C-44C5-98E7-A781BB4E03C2}"/>
              </a:ext>
            </a:extLst>
          </p:cNvPr>
          <p:cNvSpPr txBox="1"/>
          <p:nvPr/>
        </p:nvSpPr>
        <p:spPr bwMode="auto">
          <a:xfrm>
            <a:off x="625625" y="915450"/>
            <a:ext cx="6219675" cy="132756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Kassai úti campus / NAPUR </a:t>
            </a:r>
            <a:r>
              <a:rPr lang="hu-HU" sz="2000" spc="-3" dirty="0" err="1">
                <a:solidFill>
                  <a:srgbClr val="145B9E"/>
                </a:solidFill>
                <a:latin typeface="Arial"/>
                <a:cs typeface="Arial"/>
              </a:rPr>
              <a:t>Architect</a:t>
            </a: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, 2015.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teljes gépészeti átalakítás, 2020-22.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Komondor érkezése, 2022. szeptember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A3316EB-44E5-470B-93D3-61D56E56C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07470" y="849290"/>
            <a:ext cx="4316651" cy="431137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21D61A7-7617-45BE-9513-594912A63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0" t="17228" r="20570" b="23296"/>
          <a:stretch/>
        </p:blipFill>
        <p:spPr>
          <a:xfrm>
            <a:off x="3037464" y="2361549"/>
            <a:ext cx="4384456" cy="279911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8AD7D00-052E-4069-AC53-0D7B7F94B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3030" y="2361549"/>
            <a:ext cx="2316694" cy="2874177"/>
          </a:xfrm>
          <a:prstGeom prst="rect">
            <a:avLst/>
          </a:prstGeom>
        </p:spPr>
      </p:pic>
      <p:sp>
        <p:nvSpPr>
          <p:cNvPr id="3" name="Ellipszis 2">
            <a:extLst>
              <a:ext uri="{FF2B5EF4-FFF2-40B4-BE49-F238E27FC236}">
                <a16:creationId xmlns:a16="http://schemas.microsoft.com/office/drawing/2014/main" id="{03DDDBEF-98C6-4DFE-BF94-29AE98FA2BA9}"/>
              </a:ext>
            </a:extLst>
          </p:cNvPr>
          <p:cNvSpPr/>
          <p:nvPr/>
        </p:nvSpPr>
        <p:spPr>
          <a:xfrm>
            <a:off x="4461934" y="4097867"/>
            <a:ext cx="296333" cy="28786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502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5">
            <a:extLst>
              <a:ext uri="{FF2B5EF4-FFF2-40B4-BE49-F238E27FC236}">
                <a16:creationId xmlns:a16="http://schemas.microsoft.com/office/drawing/2014/main" id="{B47F91B9-E661-4402-8963-1619172DCA00}"/>
              </a:ext>
            </a:extLst>
          </p:cNvPr>
          <p:cNvSpPr txBox="1">
            <a:spLocks/>
          </p:cNvSpPr>
          <p:nvPr/>
        </p:nvSpPr>
        <p:spPr bwMode="auto">
          <a:xfrm>
            <a:off x="594119" y="434127"/>
            <a:ext cx="9854155" cy="499830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l">
              <a:lnSpc>
                <a:spcPct val="100000"/>
              </a:lnSpc>
              <a:spcBef>
                <a:spcPts val="58"/>
              </a:spcBef>
              <a:defRPr/>
            </a:pPr>
            <a:r>
              <a:rPr lang="hu-HU" sz="3200" b="1" spc="-3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Komondor HPC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7" name="object 16">
            <a:extLst>
              <a:ext uri="{FF2B5EF4-FFF2-40B4-BE49-F238E27FC236}">
                <a16:creationId xmlns:a16="http://schemas.microsoft.com/office/drawing/2014/main" id="{EABFE369-522C-44C5-98E7-A781BB4E03C2}"/>
              </a:ext>
            </a:extLst>
          </p:cNvPr>
          <p:cNvSpPr txBox="1"/>
          <p:nvPr/>
        </p:nvSpPr>
        <p:spPr bwMode="auto">
          <a:xfrm>
            <a:off x="625626" y="915450"/>
            <a:ext cx="4742242" cy="396578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Debreceni Egyetem, Kassai út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4 partíció:</a:t>
            </a:r>
          </a:p>
          <a:p>
            <a:pPr marL="807801" marR="3081" lvl="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pc="-3" dirty="0" err="1">
                <a:solidFill>
                  <a:srgbClr val="145B9E"/>
                </a:solidFill>
                <a:latin typeface="Arial"/>
                <a:cs typeface="Arial"/>
              </a:rPr>
              <a:t>Cray</a:t>
            </a:r>
            <a:r>
              <a:rPr lang="hu-HU" spc="-3" dirty="0">
                <a:solidFill>
                  <a:srgbClr val="145B9E"/>
                </a:solidFill>
                <a:latin typeface="Arial"/>
                <a:cs typeface="Arial"/>
              </a:rPr>
              <a:t> EX425 / EX235n</a:t>
            </a:r>
          </a:p>
          <a:p>
            <a:pPr marL="807801" marR="3081" lvl="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pc="-3" dirty="0" err="1">
                <a:solidFill>
                  <a:srgbClr val="145B9E"/>
                </a:solidFill>
                <a:latin typeface="Arial"/>
                <a:cs typeface="Arial"/>
              </a:rPr>
              <a:t>ProLiant</a:t>
            </a:r>
            <a:r>
              <a:rPr lang="hu-HU" spc="-3" dirty="0">
                <a:solidFill>
                  <a:srgbClr val="145B9E"/>
                </a:solidFill>
                <a:latin typeface="Arial"/>
                <a:cs typeface="Arial"/>
              </a:rPr>
              <a:t> XL675d Gen10+</a:t>
            </a:r>
          </a:p>
          <a:p>
            <a:pPr marL="807801" marR="3081" lvl="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pc="-3" dirty="0" err="1">
                <a:solidFill>
                  <a:srgbClr val="145B9E"/>
                </a:solidFill>
                <a:latin typeface="Arial"/>
                <a:cs typeface="Arial"/>
              </a:rPr>
              <a:t>SuperDome</a:t>
            </a:r>
            <a:r>
              <a:rPr lang="hu-HU" spc="-3" dirty="0">
                <a:solidFill>
                  <a:srgbClr val="145B9E"/>
                </a:solidFill>
                <a:latin typeface="Arial"/>
                <a:cs typeface="Arial"/>
              </a:rPr>
              <a:t> </a:t>
            </a:r>
            <a:r>
              <a:rPr lang="hu-HU" spc="-3" dirty="0" err="1">
                <a:solidFill>
                  <a:srgbClr val="145B9E"/>
                </a:solidFill>
                <a:latin typeface="Arial"/>
                <a:cs typeface="Arial"/>
              </a:rPr>
              <a:t>Flex</a:t>
            </a:r>
            <a:r>
              <a:rPr lang="hu-HU" spc="-3" dirty="0">
                <a:solidFill>
                  <a:srgbClr val="145B9E"/>
                </a:solidFill>
                <a:latin typeface="Arial"/>
                <a:cs typeface="Arial"/>
              </a:rPr>
              <a:t> (SMP/NUMA)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28k processzormag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264 </a:t>
            </a:r>
            <a:r>
              <a:rPr lang="hu-HU" sz="2000" spc="-3" dirty="0" err="1">
                <a:solidFill>
                  <a:srgbClr val="145B9E"/>
                </a:solidFill>
                <a:latin typeface="Arial"/>
                <a:cs typeface="Arial"/>
              </a:rPr>
              <a:t>Nvidia</a:t>
            </a: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 A100 40GB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3-szintű tárolóegység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b="1" spc="-3" dirty="0">
                <a:solidFill>
                  <a:srgbClr val="145B9E"/>
                </a:solidFill>
                <a:latin typeface="Arial"/>
                <a:cs typeface="Arial"/>
              </a:rPr>
              <a:t>6+ PFLOPS /</a:t>
            </a:r>
            <a:r>
              <a:rPr lang="hu-HU" sz="2000" b="1" spc="-3" dirty="0" err="1">
                <a:solidFill>
                  <a:srgbClr val="145B9E"/>
                </a:solidFill>
                <a:latin typeface="Arial"/>
                <a:cs typeface="Arial"/>
              </a:rPr>
              <a:t>Rpeak</a:t>
            </a:r>
            <a:r>
              <a:rPr lang="hu-HU" sz="2000" b="1" spc="-3" dirty="0">
                <a:solidFill>
                  <a:srgbClr val="145B9E"/>
                </a:solidFill>
                <a:latin typeface="Arial"/>
                <a:cs typeface="Arial"/>
              </a:rPr>
              <a:t>/</a:t>
            </a:r>
            <a:endParaRPr lang="hu-HU" sz="2000" spc="-3" dirty="0">
              <a:solidFill>
                <a:srgbClr val="145B9E"/>
              </a:solidFill>
              <a:latin typeface="Arial"/>
              <a:cs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B9A32D5-0D05-436A-A21E-0CCE8AD86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73" y="910646"/>
            <a:ext cx="6219676" cy="41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5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5">
            <a:extLst>
              <a:ext uri="{FF2B5EF4-FFF2-40B4-BE49-F238E27FC236}">
                <a16:creationId xmlns:a16="http://schemas.microsoft.com/office/drawing/2014/main" id="{B47F91B9-E661-4402-8963-1619172DCA00}"/>
              </a:ext>
            </a:extLst>
          </p:cNvPr>
          <p:cNvSpPr txBox="1">
            <a:spLocks/>
          </p:cNvSpPr>
          <p:nvPr/>
        </p:nvSpPr>
        <p:spPr bwMode="auto">
          <a:xfrm>
            <a:off x="594119" y="434127"/>
            <a:ext cx="9854155" cy="499830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l">
              <a:lnSpc>
                <a:spcPct val="100000"/>
              </a:lnSpc>
              <a:spcBef>
                <a:spcPts val="58"/>
              </a:spcBef>
              <a:defRPr/>
            </a:pPr>
            <a:r>
              <a:rPr lang="hu-HU" sz="3200" b="1" spc="-3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Hardverkörnyezet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1" name="Ábra 30" descr="Processzor">
            <a:extLst>
              <a:ext uri="{FF2B5EF4-FFF2-40B4-BE49-F238E27FC236}">
                <a16:creationId xmlns:a16="http://schemas.microsoft.com/office/drawing/2014/main" id="{8A74E81E-536D-4500-84AB-777462A6C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733" y="1946114"/>
            <a:ext cx="756514" cy="756514"/>
          </a:xfrm>
          <a:prstGeom prst="rect">
            <a:avLst/>
          </a:prstGeom>
        </p:spPr>
      </p:pic>
      <p:pic>
        <p:nvPicPr>
          <p:cNvPr id="32" name="Ábra 31" descr="Adatbázis">
            <a:extLst>
              <a:ext uri="{FF2B5EF4-FFF2-40B4-BE49-F238E27FC236}">
                <a16:creationId xmlns:a16="http://schemas.microsoft.com/office/drawing/2014/main" id="{213AC480-0ED0-407C-A088-F26D3A1E9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0005" y="1199999"/>
            <a:ext cx="751361" cy="751361"/>
          </a:xfrm>
          <a:prstGeom prst="rect">
            <a:avLst/>
          </a:prstGeom>
        </p:spPr>
      </p:pic>
      <p:pic>
        <p:nvPicPr>
          <p:cNvPr id="33" name="Ábra 32" descr="Agy">
            <a:extLst>
              <a:ext uri="{FF2B5EF4-FFF2-40B4-BE49-F238E27FC236}">
                <a16:creationId xmlns:a16="http://schemas.microsoft.com/office/drawing/2014/main" id="{C4F7CFB1-86E9-43BC-9A7F-ADD9BB95E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3937" y="1995444"/>
            <a:ext cx="699707" cy="699707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8E6CDA25-1BA2-4394-8FB7-26692602D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075" y="1935960"/>
            <a:ext cx="1110229" cy="767163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92540F2D-5A74-44AF-A83D-E29CD4803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9041" y="2014721"/>
            <a:ext cx="604345" cy="604345"/>
          </a:xfrm>
          <a:prstGeom prst="rect">
            <a:avLst/>
          </a:prstGeom>
        </p:spPr>
      </p:pic>
      <p:sp>
        <p:nvSpPr>
          <p:cNvPr id="37" name="Szövegdoboz 36">
            <a:extLst>
              <a:ext uri="{FF2B5EF4-FFF2-40B4-BE49-F238E27FC236}">
                <a16:creationId xmlns:a16="http://schemas.microsoft.com/office/drawing/2014/main" id="{0FEC77A8-A5DD-4A3E-B211-730578CF4343}"/>
              </a:ext>
            </a:extLst>
          </p:cNvPr>
          <p:cNvSpPr txBox="1"/>
          <p:nvPr/>
        </p:nvSpPr>
        <p:spPr>
          <a:xfrm>
            <a:off x="1216549" y="167660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CPU</a:t>
            </a: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25F29DBB-217B-4BAB-830B-34E6C04CF8EE}"/>
              </a:ext>
            </a:extLst>
          </p:cNvPr>
          <p:cNvSpPr txBox="1"/>
          <p:nvPr/>
        </p:nvSpPr>
        <p:spPr>
          <a:xfrm>
            <a:off x="2840067" y="170589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3D7FCF"/>
                </a:solidFill>
              </a:rPr>
              <a:t>GPU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851B93D6-AACB-4571-B7D3-3377660E5DDB}"/>
              </a:ext>
            </a:extLst>
          </p:cNvPr>
          <p:cNvSpPr txBox="1"/>
          <p:nvPr/>
        </p:nvSpPr>
        <p:spPr>
          <a:xfrm>
            <a:off x="4526837" y="170589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1D54AD"/>
                </a:solidFill>
              </a:rPr>
              <a:t>AI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5DB7518C-FE84-4911-835E-EF98375B5F93}"/>
              </a:ext>
            </a:extLst>
          </p:cNvPr>
          <p:cNvSpPr txBox="1"/>
          <p:nvPr/>
        </p:nvSpPr>
        <p:spPr>
          <a:xfrm>
            <a:off x="5947579" y="1676604"/>
            <a:ext cx="116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1562C8"/>
                </a:solidFill>
              </a:rPr>
              <a:t>BIG DATA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2D54033F-736D-450F-86F0-27ACE8936B29}"/>
              </a:ext>
            </a:extLst>
          </p:cNvPr>
          <p:cNvSpPr txBox="1"/>
          <p:nvPr/>
        </p:nvSpPr>
        <p:spPr>
          <a:xfrm>
            <a:off x="8154917" y="3752404"/>
            <a:ext cx="22281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Szalagkönyvtár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817EA818-0461-4FC6-AEAB-6827B514092C}"/>
              </a:ext>
            </a:extLst>
          </p:cNvPr>
          <p:cNvSpPr txBox="1"/>
          <p:nvPr/>
        </p:nvSpPr>
        <p:spPr>
          <a:xfrm rot="16200000">
            <a:off x="7704681" y="1763102"/>
            <a:ext cx="14004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5">
                    <a:lumMod val="75000"/>
                  </a:schemeClr>
                </a:solidFill>
              </a:rPr>
              <a:t>Gyors tároló</a:t>
            </a:r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B12C070C-6DED-4994-A80C-530193173B34}"/>
              </a:ext>
            </a:extLst>
          </p:cNvPr>
          <p:cNvSpPr txBox="1"/>
          <p:nvPr/>
        </p:nvSpPr>
        <p:spPr>
          <a:xfrm>
            <a:off x="1056559" y="2645821"/>
            <a:ext cx="118407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184 </a:t>
            </a:r>
            <a:r>
              <a:rPr lang="hu-HU" sz="1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node</a:t>
            </a:r>
            <a:endParaRPr lang="hu-HU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368 CPU</a:t>
            </a:r>
          </a:p>
          <a:p>
            <a:pPr algn="ctr"/>
            <a:r>
              <a: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23552 mag</a:t>
            </a:r>
          </a:p>
          <a:p>
            <a:pPr algn="ctr"/>
            <a:r>
              <a:rPr 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0,9+ PFLOPS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1B3B99D6-38EF-449E-A468-10F713549D51}"/>
              </a:ext>
            </a:extLst>
          </p:cNvPr>
          <p:cNvSpPr txBox="1"/>
          <p:nvPr/>
        </p:nvSpPr>
        <p:spPr>
          <a:xfrm>
            <a:off x="2534231" y="2667633"/>
            <a:ext cx="1459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rgbClr val="3D7FCF"/>
                </a:solidFill>
              </a:rPr>
              <a:t>58 </a:t>
            </a:r>
            <a:r>
              <a:rPr lang="hu-HU" sz="1400" b="1" dirty="0" err="1">
                <a:solidFill>
                  <a:srgbClr val="3D7FCF"/>
                </a:solidFill>
              </a:rPr>
              <a:t>node</a:t>
            </a:r>
            <a:endParaRPr lang="hu-HU" sz="1400" b="1" dirty="0">
              <a:solidFill>
                <a:srgbClr val="3D7FCF"/>
              </a:solidFill>
            </a:endParaRPr>
          </a:p>
          <a:p>
            <a:pPr algn="ctr"/>
            <a:r>
              <a:rPr lang="hu-HU" sz="1400" b="1" dirty="0">
                <a:solidFill>
                  <a:srgbClr val="3D7FCF"/>
                </a:solidFill>
              </a:rPr>
              <a:t>232 NVIDIA A100</a:t>
            </a:r>
          </a:p>
          <a:p>
            <a:pPr algn="ctr"/>
            <a:r>
              <a:rPr lang="hu-HU" sz="1400" b="1" dirty="0">
                <a:solidFill>
                  <a:srgbClr val="3D7FCF"/>
                </a:solidFill>
              </a:rPr>
              <a:t>3712 CPU mag</a:t>
            </a:r>
          </a:p>
          <a:p>
            <a:pPr algn="ctr"/>
            <a:r>
              <a:rPr lang="hu-HU" sz="1400" b="1" dirty="0">
                <a:solidFill>
                  <a:srgbClr val="3D7FCF"/>
                </a:solidFill>
              </a:rPr>
              <a:t>4,6 PFLOPS</a:t>
            </a: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097EBF64-E033-496F-BA66-36C0DBEBB815}"/>
              </a:ext>
            </a:extLst>
          </p:cNvPr>
          <p:cNvSpPr txBox="1"/>
          <p:nvPr/>
        </p:nvSpPr>
        <p:spPr>
          <a:xfrm>
            <a:off x="4153045" y="2667633"/>
            <a:ext cx="1521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rgbClr val="1D54AD"/>
                </a:solidFill>
              </a:rPr>
              <a:t>4 </a:t>
            </a:r>
            <a:r>
              <a:rPr lang="hu-HU" sz="1400" b="1" dirty="0" err="1">
                <a:solidFill>
                  <a:srgbClr val="1D54AD"/>
                </a:solidFill>
              </a:rPr>
              <a:t>node</a:t>
            </a:r>
            <a:endParaRPr lang="hu-HU" sz="1400" b="1" dirty="0">
              <a:solidFill>
                <a:srgbClr val="1D54AD"/>
              </a:solidFill>
            </a:endParaRPr>
          </a:p>
          <a:p>
            <a:pPr algn="ctr"/>
            <a:r>
              <a:rPr lang="hu-HU" sz="1400" b="1" dirty="0">
                <a:solidFill>
                  <a:srgbClr val="1D54AD"/>
                </a:solidFill>
              </a:rPr>
              <a:t>32 NVIDIA A100</a:t>
            </a:r>
          </a:p>
          <a:p>
            <a:pPr algn="ctr"/>
            <a:r>
              <a:rPr lang="hu-HU" sz="1400" b="1" dirty="0">
                <a:solidFill>
                  <a:srgbClr val="1D54AD"/>
                </a:solidFill>
              </a:rPr>
              <a:t>512 CPU mag</a:t>
            </a:r>
          </a:p>
          <a:p>
            <a:pPr algn="ctr"/>
            <a:r>
              <a:rPr lang="hu-HU" sz="1400" b="1" dirty="0">
                <a:solidFill>
                  <a:srgbClr val="1D54AD"/>
                </a:solidFill>
              </a:rPr>
              <a:t>0,6+ PFLOPS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C7539803-CDA2-41F6-80EF-661DA6F9AA46}"/>
              </a:ext>
            </a:extLst>
          </p:cNvPr>
          <p:cNvSpPr txBox="1"/>
          <p:nvPr/>
        </p:nvSpPr>
        <p:spPr>
          <a:xfrm>
            <a:off x="5807068" y="2640636"/>
            <a:ext cx="1348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solidFill>
                  <a:srgbClr val="1562C8"/>
                </a:solidFill>
              </a:rPr>
              <a:t>1 </a:t>
            </a:r>
            <a:r>
              <a:rPr lang="hu-HU" sz="1400" b="1" dirty="0" err="1">
                <a:solidFill>
                  <a:srgbClr val="1562C8"/>
                </a:solidFill>
              </a:rPr>
              <a:t>node</a:t>
            </a:r>
            <a:endParaRPr lang="hu-HU" sz="1400" b="1" dirty="0">
              <a:solidFill>
                <a:srgbClr val="1562C8"/>
              </a:solidFill>
            </a:endParaRPr>
          </a:p>
          <a:p>
            <a:pPr algn="ctr"/>
            <a:r>
              <a:rPr lang="hu-HU" sz="1400" b="1" dirty="0">
                <a:solidFill>
                  <a:srgbClr val="1562C8"/>
                </a:solidFill>
              </a:rPr>
              <a:t>12 TB memória</a:t>
            </a:r>
          </a:p>
          <a:p>
            <a:pPr algn="ctr"/>
            <a:r>
              <a:rPr lang="hu-HU" sz="1400" b="1" dirty="0">
                <a:solidFill>
                  <a:srgbClr val="1562C8"/>
                </a:solidFill>
              </a:rPr>
              <a:t>288 CPU mag</a:t>
            </a:r>
          </a:p>
          <a:p>
            <a:pPr algn="ctr"/>
            <a:r>
              <a:rPr lang="hu-HU" sz="1400" b="1" dirty="0">
                <a:solidFill>
                  <a:srgbClr val="1562C8"/>
                </a:solidFill>
              </a:rPr>
              <a:t>30 TFLOPS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126A9AB7-433B-49A3-8F63-C79E0E724AD3}"/>
              </a:ext>
            </a:extLst>
          </p:cNvPr>
          <p:cNvSpPr txBox="1"/>
          <p:nvPr/>
        </p:nvSpPr>
        <p:spPr>
          <a:xfrm>
            <a:off x="10169352" y="1775067"/>
            <a:ext cx="12119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5">
                    <a:lumMod val="75000"/>
                  </a:schemeClr>
                </a:solidFill>
              </a:rPr>
              <a:t>3+ PB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B3084BC4-F080-4C7B-A7DF-7264D48295BD}"/>
              </a:ext>
            </a:extLst>
          </p:cNvPr>
          <p:cNvSpPr txBox="1"/>
          <p:nvPr/>
        </p:nvSpPr>
        <p:spPr>
          <a:xfrm>
            <a:off x="10292369" y="3207953"/>
            <a:ext cx="9603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accent5">
                    <a:lumMod val="75000"/>
                  </a:schemeClr>
                </a:solidFill>
              </a:rPr>
              <a:t>10 PB</a:t>
            </a:r>
          </a:p>
        </p:txBody>
      </p:sp>
      <p:sp>
        <p:nvSpPr>
          <p:cNvPr id="51" name="Téglalap: lekerekített 50">
            <a:extLst>
              <a:ext uri="{FF2B5EF4-FFF2-40B4-BE49-F238E27FC236}">
                <a16:creationId xmlns:a16="http://schemas.microsoft.com/office/drawing/2014/main" id="{4ADDEF0F-5D94-440C-B2C5-4713B00C4FED}"/>
              </a:ext>
            </a:extLst>
          </p:cNvPr>
          <p:cNvSpPr/>
          <p:nvPr/>
        </p:nvSpPr>
        <p:spPr>
          <a:xfrm>
            <a:off x="716697" y="1545745"/>
            <a:ext cx="6754956" cy="2196771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Téglalap: lekerekített 51">
            <a:extLst>
              <a:ext uri="{FF2B5EF4-FFF2-40B4-BE49-F238E27FC236}">
                <a16:creationId xmlns:a16="http://schemas.microsoft.com/office/drawing/2014/main" id="{0172AF30-DA53-4B10-B1EF-772FE5D9A77A}"/>
              </a:ext>
            </a:extLst>
          </p:cNvPr>
          <p:cNvSpPr/>
          <p:nvPr/>
        </p:nvSpPr>
        <p:spPr>
          <a:xfrm>
            <a:off x="8026338" y="1078827"/>
            <a:ext cx="3527071" cy="3159989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4" name="Ábra 53" descr="Adatbázis">
            <a:extLst>
              <a:ext uri="{FF2B5EF4-FFF2-40B4-BE49-F238E27FC236}">
                <a16:creationId xmlns:a16="http://schemas.microsoft.com/office/drawing/2014/main" id="{BC15D4EC-11CC-42EB-8292-C24224D1D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4324" y="1951360"/>
            <a:ext cx="751361" cy="751361"/>
          </a:xfrm>
          <a:prstGeom prst="rect">
            <a:avLst/>
          </a:prstGeom>
        </p:spPr>
      </p:pic>
      <p:pic>
        <p:nvPicPr>
          <p:cNvPr id="55" name="Ábra 54" descr="Adatbázis">
            <a:extLst>
              <a:ext uri="{FF2B5EF4-FFF2-40B4-BE49-F238E27FC236}">
                <a16:creationId xmlns:a16="http://schemas.microsoft.com/office/drawing/2014/main" id="{E1B8C44E-03A8-496F-8527-097C367D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9412" y="1965658"/>
            <a:ext cx="751361" cy="751361"/>
          </a:xfrm>
          <a:prstGeom prst="rect">
            <a:avLst/>
          </a:prstGeom>
        </p:spPr>
      </p:pic>
      <p:pic>
        <p:nvPicPr>
          <p:cNvPr id="56" name="Ábra 55" descr="Adatbázis">
            <a:extLst>
              <a:ext uri="{FF2B5EF4-FFF2-40B4-BE49-F238E27FC236}">
                <a16:creationId xmlns:a16="http://schemas.microsoft.com/office/drawing/2014/main" id="{AB47D7C1-30AB-4CF7-BD46-6A6399DF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0005" y="3004634"/>
            <a:ext cx="751361" cy="751361"/>
          </a:xfrm>
          <a:prstGeom prst="rect">
            <a:avLst/>
          </a:prstGeom>
        </p:spPr>
      </p:pic>
      <p:pic>
        <p:nvPicPr>
          <p:cNvPr id="57" name="Ábra 56" descr="Adatbázis">
            <a:extLst>
              <a:ext uri="{FF2B5EF4-FFF2-40B4-BE49-F238E27FC236}">
                <a16:creationId xmlns:a16="http://schemas.microsoft.com/office/drawing/2014/main" id="{F5A422C1-8649-4FD9-BF22-9DB1BF6E9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4917" y="3015214"/>
            <a:ext cx="751361" cy="751361"/>
          </a:xfrm>
          <a:prstGeom prst="rect">
            <a:avLst/>
          </a:prstGeom>
        </p:spPr>
      </p:pic>
      <p:pic>
        <p:nvPicPr>
          <p:cNvPr id="58" name="Ábra 57" descr="Adatbázis">
            <a:extLst>
              <a:ext uri="{FF2B5EF4-FFF2-40B4-BE49-F238E27FC236}">
                <a16:creationId xmlns:a16="http://schemas.microsoft.com/office/drawing/2014/main" id="{19304985-4E4D-48E3-B0DA-D9D1A9D80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1336" y="3001043"/>
            <a:ext cx="751361" cy="751361"/>
          </a:xfrm>
          <a:prstGeom prst="rect">
            <a:avLst/>
          </a:prstGeom>
        </p:spPr>
      </p:pic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320BD303-A6DD-4919-A3F7-78CD9DA24FFE}"/>
              </a:ext>
            </a:extLst>
          </p:cNvPr>
          <p:cNvCxnSpPr>
            <a:cxnSpLocks/>
          </p:cNvCxnSpPr>
          <p:nvPr/>
        </p:nvCxnSpPr>
        <p:spPr>
          <a:xfrm>
            <a:off x="8186328" y="2854996"/>
            <a:ext cx="3066423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nyíllal 61">
            <a:extLst>
              <a:ext uri="{FF2B5EF4-FFF2-40B4-BE49-F238E27FC236}">
                <a16:creationId xmlns:a16="http://schemas.microsoft.com/office/drawing/2014/main" id="{132D5CA7-A528-491D-8E2D-D86E7C377602}"/>
              </a:ext>
            </a:extLst>
          </p:cNvPr>
          <p:cNvCxnSpPr/>
          <p:nvPr/>
        </p:nvCxnSpPr>
        <p:spPr>
          <a:xfrm>
            <a:off x="10955088" y="2496280"/>
            <a:ext cx="0" cy="71167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nyíllal 64">
            <a:extLst>
              <a:ext uri="{FF2B5EF4-FFF2-40B4-BE49-F238E27FC236}">
                <a16:creationId xmlns:a16="http://schemas.microsoft.com/office/drawing/2014/main" id="{F4F22084-94C8-4225-9FD5-76E16952F57D}"/>
              </a:ext>
            </a:extLst>
          </p:cNvPr>
          <p:cNvCxnSpPr/>
          <p:nvPr/>
        </p:nvCxnSpPr>
        <p:spPr>
          <a:xfrm>
            <a:off x="10684794" y="2496279"/>
            <a:ext cx="0" cy="71167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8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525A0F72-8972-4125-AE14-215805EF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28401" y="-1"/>
            <a:ext cx="9336893" cy="52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930B3964-0C8A-41BE-A992-197A98122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1" b="36483"/>
          <a:stretch/>
        </p:blipFill>
        <p:spPr>
          <a:xfrm>
            <a:off x="5260837" y="4021667"/>
            <a:ext cx="2261796" cy="983080"/>
          </a:xfrm>
          <a:prstGeom prst="rect">
            <a:avLst/>
          </a:prstGeom>
        </p:spPr>
      </p:pic>
      <p:sp>
        <p:nvSpPr>
          <p:cNvPr id="46" name="object 15">
            <a:extLst>
              <a:ext uri="{FF2B5EF4-FFF2-40B4-BE49-F238E27FC236}">
                <a16:creationId xmlns:a16="http://schemas.microsoft.com/office/drawing/2014/main" id="{B47F91B9-E661-4402-8963-1619172DCA00}"/>
              </a:ext>
            </a:extLst>
          </p:cNvPr>
          <p:cNvSpPr txBox="1">
            <a:spLocks/>
          </p:cNvSpPr>
          <p:nvPr/>
        </p:nvSpPr>
        <p:spPr bwMode="auto">
          <a:xfrm>
            <a:off x="594119" y="434127"/>
            <a:ext cx="9854155" cy="499830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l">
              <a:lnSpc>
                <a:spcPct val="100000"/>
              </a:lnSpc>
              <a:spcBef>
                <a:spcPts val="58"/>
              </a:spcBef>
              <a:defRPr/>
            </a:pPr>
            <a:r>
              <a:rPr lang="hu-HU" sz="3200" b="1" spc="-3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Szoftverkörnyezet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7" name="object 16">
            <a:extLst>
              <a:ext uri="{FF2B5EF4-FFF2-40B4-BE49-F238E27FC236}">
                <a16:creationId xmlns:a16="http://schemas.microsoft.com/office/drawing/2014/main" id="{EABFE369-522C-44C5-98E7-A781BB4E03C2}"/>
              </a:ext>
            </a:extLst>
          </p:cNvPr>
          <p:cNvSpPr txBox="1"/>
          <p:nvPr/>
        </p:nvSpPr>
        <p:spPr bwMode="auto">
          <a:xfrm>
            <a:off x="625626" y="915450"/>
            <a:ext cx="5675784" cy="225191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RHEL 8.6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nyílt forráskódú szoftverek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 err="1">
                <a:solidFill>
                  <a:srgbClr val="145B9E"/>
                </a:solidFill>
                <a:latin typeface="Arial"/>
                <a:cs typeface="Arial"/>
              </a:rPr>
              <a:t>licencelt</a:t>
            </a: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 szoftverek (akadémiai felhasználásra)</a:t>
            </a: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 err="1">
                <a:solidFill>
                  <a:srgbClr val="145B9E"/>
                </a:solidFill>
                <a:latin typeface="Arial"/>
                <a:cs typeface="Arial"/>
              </a:rPr>
              <a:t>Singularity</a:t>
            </a:r>
            <a:endParaRPr lang="hu-HU" sz="2000" spc="-3" dirty="0">
              <a:solidFill>
                <a:srgbClr val="145B9E"/>
              </a:solidFill>
              <a:latin typeface="Arial"/>
              <a:cs typeface="Arial"/>
            </a:endParaRPr>
          </a:p>
          <a:p>
            <a:pPr marL="350601" marR="3081" indent="-342900">
              <a:lnSpc>
                <a:spcPct val="145700"/>
              </a:lnSpc>
              <a:spcBef>
                <a:spcPts val="61"/>
              </a:spcBef>
              <a:buFont typeface="Arial" panose="020B0604020202020204" pitchFamily="34" charset="0"/>
              <a:buChar char="•"/>
              <a:defRPr/>
            </a:pP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SOLVER (web-alapú </a:t>
            </a:r>
            <a:r>
              <a:rPr lang="hu-HU" sz="2000" spc="-3" dirty="0" err="1">
                <a:solidFill>
                  <a:srgbClr val="145B9E"/>
                </a:solidFill>
                <a:latin typeface="Arial"/>
                <a:cs typeface="Arial"/>
              </a:rPr>
              <a:t>opensolve</a:t>
            </a:r>
            <a:r>
              <a:rPr lang="hu-HU" sz="2000" spc="-3" dirty="0">
                <a:solidFill>
                  <a:srgbClr val="145B9E"/>
                </a:solidFill>
                <a:latin typeface="Arial"/>
                <a:cs typeface="Arial"/>
              </a:rPr>
              <a:t> front-end)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C2A00C2-6321-4E80-8288-DB97C624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553" y="377394"/>
            <a:ext cx="1404955" cy="151302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FD18345-A407-4EB5-8F66-1FFA9517B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81494" y="1925931"/>
            <a:ext cx="1795561" cy="86453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8284264-9248-4D68-9F17-B2FFAD037B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52" r="27546"/>
          <a:stretch/>
        </p:blipFill>
        <p:spPr bwMode="auto">
          <a:xfrm>
            <a:off x="8457139" y="2220096"/>
            <a:ext cx="1539361" cy="53041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CA17DF3-69AC-4383-9EB5-21762D21E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66257" y="3605579"/>
            <a:ext cx="2077593" cy="98516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D3F90BC-5F9C-4496-958C-DE8BD7962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75" y="384812"/>
            <a:ext cx="1440175" cy="144017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BB9972B-2AFF-40F7-B38E-29AAAB9842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37219" r="5938" b="35711"/>
          <a:stretch/>
        </p:blipFill>
        <p:spPr>
          <a:xfrm>
            <a:off x="10069401" y="384811"/>
            <a:ext cx="1474450" cy="29625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70A5DD5-76A5-478D-BDB5-8CFCB4FE74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8" t="25836" r="14781" b="24907"/>
          <a:stretch/>
        </p:blipFill>
        <p:spPr>
          <a:xfrm>
            <a:off x="9534698" y="4410359"/>
            <a:ext cx="2077594" cy="755224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97CB2D37-D8FD-4615-B655-144DA8C68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5816600" y="2938331"/>
            <a:ext cx="4125479" cy="53041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3585E69-EB0C-46FA-A8DE-945141A689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558" r="23702"/>
          <a:stretch/>
        </p:blipFill>
        <p:spPr bwMode="auto">
          <a:xfrm>
            <a:off x="8528666" y="384811"/>
            <a:ext cx="1502052" cy="144017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FC704F6-AA2F-45F5-8FA0-253CED50D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0103675" y="1908746"/>
            <a:ext cx="1440175" cy="1716208"/>
          </a:xfrm>
          <a:prstGeom prst="rect">
            <a:avLst/>
          </a:prstGeom>
        </p:spPr>
      </p:pic>
      <p:pic>
        <p:nvPicPr>
          <p:cNvPr id="3" name="Ábra 2">
            <a:extLst>
              <a:ext uri="{FF2B5EF4-FFF2-40B4-BE49-F238E27FC236}">
                <a16:creationId xmlns:a16="http://schemas.microsoft.com/office/drawing/2014/main" id="{B34DD7D7-35FE-4C1F-A983-7B585F3D93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60838" y="3862049"/>
            <a:ext cx="2261796" cy="57675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851A878A-EE29-4FC3-B520-3DE90783EE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31" y="3655934"/>
            <a:ext cx="1839270" cy="134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3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510283"/>
      </p:ext>
    </p:extLst>
  </p:cSld>
  <p:clrMapOvr>
    <a:masterClrMapping/>
  </p:clrMapOvr>
</p:sld>
</file>

<file path=ppt/theme/theme1.xml><?xml version="1.0" encoding="utf-8"?>
<a:theme xmlns:a="http://schemas.openxmlformats.org/drawingml/2006/main" name="2_HP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P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HP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2707</TotalTime>
  <Words>149</Words>
  <Application>Microsoft Office PowerPoint</Application>
  <PresentationFormat>Szélesvásznú</PresentationFormat>
  <Paragraphs>49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4</vt:i4>
      </vt:variant>
      <vt:variant>
        <vt:lpstr>Diacímek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2_HPC</vt:lpstr>
      <vt:lpstr>Egyéni tervezés</vt:lpstr>
      <vt:lpstr>1_HPC</vt:lpstr>
      <vt:lpstr>3_HPC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KIFU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Kancsár Mónika</dc:creator>
  <cp:lastModifiedBy>user</cp:lastModifiedBy>
  <cp:revision>146</cp:revision>
  <dcterms:created xsi:type="dcterms:W3CDTF">2022-11-14T15:39:30Z</dcterms:created>
  <dcterms:modified xsi:type="dcterms:W3CDTF">2023-05-09T17:29:10Z</dcterms:modified>
</cp:coreProperties>
</file>